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rompt Medium"/>
      <p:regular r:id="rId17"/>
    </p:embeddedFont>
    <p:embeddedFont>
      <p:font typeface="Prompt Medium"/>
      <p:regular r:id="rId18"/>
    </p:embeddedFont>
    <p:embeddedFont>
      <p:font typeface="Prompt Medium"/>
      <p:regular r:id="rId19"/>
    </p:embeddedFont>
    <p:embeddedFont>
      <p:font typeface="Prompt Medium"/>
      <p:regular r:id="rId20"/>
    </p:embeddedFont>
    <p:embeddedFont>
      <p:font typeface="Mukta Light"/>
      <p:regular r:id="rId21"/>
    </p:embeddedFont>
    <p:embeddedFont>
      <p:font typeface="Mukta Light"/>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s>
</file>

<file path=ppt/media/>
</file>

<file path=ppt/media/image-1-1.png>
</file>

<file path=ppt/media/image-10-1.png>
</file>

<file path=ppt/media/image-10-2.svg>
</file>

<file path=ppt/media/image-10-3.png>
</file>

<file path=ppt/media/image-10-4.svg>
</file>

<file path=ppt/media/image-10-5.png>
</file>

<file path=ppt/media/image-10-6.sv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4-1.png>
</file>

<file path=ppt/media/image-5-1.png>
</file>

<file path=ppt/media/image-5-2.png>
</file>

<file path=ppt/media/image-5-3.png>
</file>

<file path=ppt/media/image-6-1.png>
</file>

<file path=ppt/media/image-6-2.png>
</file>

<file path=ppt/media/image-7-1.png>
</file>

<file path=ppt/media/image-7-2.png>
</file>

<file path=ppt/media/image-7-3.svg>
</file>

<file path=ppt/media/image-8-1.png>
</file>

<file path=ppt/media/image-9-1.png>
</file>

<file path=ppt/media/image-9-2.png>
</file>

<file path=ppt/media/image-9-3.svg>
</file>

<file path=ppt/media/image-9-4.png>
</file>

<file path=ppt/media/image-9-5.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svg"/><Relationship Id="rId3" Type="http://schemas.openxmlformats.org/officeDocument/2006/relationships/image" Target="../media/image-10-3.png"/><Relationship Id="rId4" Type="http://schemas.openxmlformats.org/officeDocument/2006/relationships/image" Target="../media/image-10-4.svg"/><Relationship Id="rId5" Type="http://schemas.openxmlformats.org/officeDocument/2006/relationships/image" Target="../media/image-10-5.png"/><Relationship Id="rId6" Type="http://schemas.openxmlformats.org/officeDocument/2006/relationships/image" Target="../media/image-10-6.svg"/><Relationship Id="rId7" Type="http://schemas.openxmlformats.org/officeDocument/2006/relationships/slideLayout" Target="../slideLayouts/slideLayout11.xml"/><Relationship Id="rId8"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slideLayout" Target="../slideLayouts/slideLayout6.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svg"/><Relationship Id="rId4" Type="http://schemas.openxmlformats.org/officeDocument/2006/relationships/slideLayout" Target="../slideLayouts/slideLayout8.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svg"/><Relationship Id="rId4" Type="http://schemas.openxmlformats.org/officeDocument/2006/relationships/image" Target="../media/image-9-4.png"/><Relationship Id="rId5" Type="http://schemas.openxmlformats.org/officeDocument/2006/relationships/image" Target="../media/image-9-5.svg"/><Relationship Id="rId6" Type="http://schemas.openxmlformats.org/officeDocument/2006/relationships/slideLayout" Target="../slideLayouts/slideLayout10.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2796659"/>
            <a:ext cx="6640235" cy="685800"/>
          </a:xfrm>
          <a:prstGeom prst="rect">
            <a:avLst/>
          </a:prstGeom>
          <a:noFill/>
          <a:ln/>
        </p:spPr>
        <p:txBody>
          <a:bodyPr wrap="none" lIns="0" tIns="0" rIns="0" bIns="0" rtlCol="0" anchor="t"/>
          <a:lstStyle/>
          <a:p>
            <a:pPr algn="l" indent="0" marL="0">
              <a:lnSpc>
                <a:spcPts val="5400"/>
              </a:lnSpc>
              <a:buNone/>
            </a:pPr>
            <a:r>
              <a:rPr lang="en-US" sz="4300" dirty="0">
                <a:solidFill>
                  <a:srgbClr val="C6BFEE"/>
                </a:solidFill>
                <a:latin typeface="Prompt Medium" pitchFamily="34" charset="0"/>
                <a:ea typeface="Prompt Medium" pitchFamily="34" charset="-122"/>
                <a:cs typeface="Prompt Medium" pitchFamily="34" charset="-120"/>
              </a:rPr>
              <a:t>Essential Flutter Widgets</a:t>
            </a:r>
            <a:endParaRPr lang="en-US" sz="4300" dirty="0"/>
          </a:p>
        </p:txBody>
      </p:sp>
      <p:sp>
        <p:nvSpPr>
          <p:cNvPr id="4" name="Text 1"/>
          <p:cNvSpPr/>
          <p:nvPr/>
        </p:nvSpPr>
        <p:spPr>
          <a:xfrm>
            <a:off x="6350437" y="3852743"/>
            <a:ext cx="7415927" cy="1580198"/>
          </a:xfrm>
          <a:prstGeom prst="rect">
            <a:avLst/>
          </a:prstGeom>
          <a:noFill/>
          <a:ln/>
        </p:spPr>
        <p:txBody>
          <a:bodyPr wrap="square" lIns="0" tIns="0" rIns="0" bIns="0" rtlCol="0" anchor="t"/>
          <a:lstStyle/>
          <a:p>
            <a:pPr algn="l" indent="0" marL="0">
              <a:lnSpc>
                <a:spcPts val="3100"/>
              </a:lnSpc>
              <a:buNone/>
            </a:pPr>
            <a:r>
              <a:rPr lang="en-US" sz="1900" dirty="0">
                <a:solidFill>
                  <a:srgbClr val="DAD8E9"/>
                </a:solidFill>
                <a:latin typeface="Mukta Light" pitchFamily="34" charset="0"/>
                <a:ea typeface="Mukta Light" pitchFamily="34" charset="-122"/>
                <a:cs typeface="Mukta Light" pitchFamily="34" charset="-120"/>
              </a:rPr>
              <a:t>Unlock the power of Flutter development by mastering its fundamental building blocks. This presentation will guide you through core widgets for layout, input, display, and more, empowering you to create beautiful and responsive mobile applications.</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88075" y="957024"/>
            <a:ext cx="8873728" cy="500301"/>
          </a:xfrm>
          <a:prstGeom prst="rect">
            <a:avLst/>
          </a:prstGeom>
          <a:noFill/>
          <a:ln/>
        </p:spPr>
        <p:txBody>
          <a:bodyPr wrap="none" lIns="0" tIns="0" rIns="0" bIns="0" rtlCol="0" anchor="t"/>
          <a:lstStyle/>
          <a:p>
            <a:pPr algn="l" indent="0" marL="0">
              <a:lnSpc>
                <a:spcPts val="3900"/>
              </a:lnSpc>
              <a:buNone/>
            </a:pPr>
            <a:r>
              <a:rPr lang="en-US" sz="3150" dirty="0">
                <a:solidFill>
                  <a:srgbClr val="C6BFEE"/>
                </a:solidFill>
                <a:latin typeface="Prompt Medium" pitchFamily="34" charset="0"/>
                <a:ea typeface="Prompt Medium" pitchFamily="34" charset="-122"/>
                <a:cs typeface="Prompt Medium" pitchFamily="34" charset="-120"/>
              </a:rPr>
              <a:t>Control &amp; Selection: Checkbox, Radio, Switch</a:t>
            </a:r>
            <a:endParaRPr lang="en-US" sz="3150" dirty="0"/>
          </a:p>
        </p:txBody>
      </p:sp>
      <p:sp>
        <p:nvSpPr>
          <p:cNvPr id="3" name="Text 1"/>
          <p:cNvSpPr/>
          <p:nvPr/>
        </p:nvSpPr>
        <p:spPr>
          <a:xfrm>
            <a:off x="788075" y="1907619"/>
            <a:ext cx="13054251" cy="360164"/>
          </a:xfrm>
          <a:prstGeom prst="rect">
            <a:avLst/>
          </a:prstGeom>
          <a:noFill/>
          <a:ln/>
        </p:spPr>
        <p:txBody>
          <a:bodyPr wrap="none" lIns="0" tIns="0" rIns="0" bIns="0" rtlCol="0" anchor="t"/>
          <a:lstStyle/>
          <a:p>
            <a:pPr algn="l" indent="0" marL="0">
              <a:lnSpc>
                <a:spcPts val="2800"/>
              </a:lnSpc>
              <a:buNone/>
            </a:pPr>
            <a:r>
              <a:rPr lang="en-US" sz="1750" dirty="0">
                <a:solidFill>
                  <a:srgbClr val="DAD8E9"/>
                </a:solidFill>
                <a:latin typeface="Mukta Light" pitchFamily="34" charset="0"/>
                <a:ea typeface="Mukta Light" pitchFamily="34" charset="-122"/>
                <a:cs typeface="Mukta Light" pitchFamily="34" charset="-120"/>
              </a:rPr>
              <a:t>These interactive widgets allow users to make choices and control settings within your application, enhancing usability and customization.</a:t>
            </a:r>
            <a:endParaRPr lang="en-US" sz="1750" dirty="0"/>
          </a:p>
        </p:txBody>
      </p:sp>
      <p:sp>
        <p:nvSpPr>
          <p:cNvPr id="4" name="Shape 2"/>
          <p:cNvSpPr/>
          <p:nvPr/>
        </p:nvSpPr>
        <p:spPr>
          <a:xfrm>
            <a:off x="788075" y="2858810"/>
            <a:ext cx="4201239" cy="4413766"/>
          </a:xfrm>
          <a:prstGeom prst="roundRect">
            <a:avLst>
              <a:gd name="adj" fmla="val 3482"/>
            </a:avLst>
          </a:prstGeom>
          <a:solidFill>
            <a:srgbClr val="0B0C23">
              <a:alpha val="95000"/>
            </a:srgbClr>
          </a:solidFill>
          <a:ln/>
        </p:spPr>
      </p:sp>
      <p:sp>
        <p:nvSpPr>
          <p:cNvPr id="5" name="Shape 3"/>
          <p:cNvSpPr/>
          <p:nvPr/>
        </p:nvSpPr>
        <p:spPr>
          <a:xfrm>
            <a:off x="788075" y="2828330"/>
            <a:ext cx="4201239" cy="121920"/>
          </a:xfrm>
          <a:prstGeom prst="roundRect">
            <a:avLst>
              <a:gd name="adj" fmla="val 77575"/>
            </a:avLst>
          </a:prstGeom>
          <a:solidFill>
            <a:srgbClr val="A95B95"/>
          </a:solidFill>
          <a:ln/>
        </p:spPr>
      </p:sp>
      <p:sp>
        <p:nvSpPr>
          <p:cNvPr id="6" name="Shape 4"/>
          <p:cNvSpPr/>
          <p:nvPr/>
        </p:nvSpPr>
        <p:spPr>
          <a:xfrm>
            <a:off x="2550914" y="2521029"/>
            <a:ext cx="675561" cy="675561"/>
          </a:xfrm>
          <a:prstGeom prst="roundRect">
            <a:avLst>
              <a:gd name="adj" fmla="val 135354"/>
            </a:avLst>
          </a:prstGeom>
          <a:solidFill>
            <a:srgbClr val="A95B95"/>
          </a:solidFill>
          <a:ln/>
        </p:spPr>
      </p:sp>
      <p:pic>
        <p:nvPicPr>
          <p:cNvPr id="7"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2753558" y="2723674"/>
            <a:ext cx="270153" cy="270153"/>
          </a:xfrm>
          <a:prstGeom prst="rect">
            <a:avLst/>
          </a:prstGeom>
        </p:spPr>
      </p:pic>
      <p:sp>
        <p:nvSpPr>
          <p:cNvPr id="8" name="Text 5"/>
          <p:cNvSpPr/>
          <p:nvPr/>
        </p:nvSpPr>
        <p:spPr>
          <a:xfrm>
            <a:off x="1043702" y="3421737"/>
            <a:ext cx="3689985" cy="750570"/>
          </a:xfrm>
          <a:prstGeom prst="rect">
            <a:avLst/>
          </a:prstGeom>
          <a:noFill/>
          <a:ln/>
        </p:spPr>
        <p:txBody>
          <a:bodyPr wrap="square" lIns="0" tIns="0" rIns="0" bIns="0" rtlCol="0" anchor="t"/>
          <a:lstStyle/>
          <a:p>
            <a:pPr algn="l" indent="0" marL="0">
              <a:lnSpc>
                <a:spcPts val="2950"/>
              </a:lnSpc>
              <a:buNone/>
            </a:pPr>
            <a:r>
              <a:rPr lang="en-US" sz="2350" dirty="0">
                <a:solidFill>
                  <a:srgbClr val="DAD8E9"/>
                </a:solidFill>
                <a:latin typeface="Prompt Medium" pitchFamily="34" charset="0"/>
                <a:ea typeface="Prompt Medium" pitchFamily="34" charset="-122"/>
                <a:cs typeface="Prompt Medium" pitchFamily="34" charset="-120"/>
              </a:rPr>
              <a:t>Checkbox: Multi-Selection Options</a:t>
            </a:r>
            <a:endParaRPr lang="en-US" sz="2350" dirty="0"/>
          </a:p>
        </p:txBody>
      </p:sp>
      <p:sp>
        <p:nvSpPr>
          <p:cNvPr id="9" name="Text 6"/>
          <p:cNvSpPr/>
          <p:nvPr/>
        </p:nvSpPr>
        <p:spPr>
          <a:xfrm>
            <a:off x="1043702" y="4307324"/>
            <a:ext cx="3689985" cy="1440656"/>
          </a:xfrm>
          <a:prstGeom prst="rect">
            <a:avLst/>
          </a:prstGeom>
          <a:noFill/>
          <a:ln/>
        </p:spPr>
        <p:txBody>
          <a:bodyPr wrap="square" lIns="0" tIns="0" rIns="0" bIns="0" rtlCol="0" anchor="t"/>
          <a:lstStyle/>
          <a:p>
            <a:pPr algn="l" indent="0" marL="0">
              <a:lnSpc>
                <a:spcPts val="2800"/>
              </a:lnSpc>
              <a:buNone/>
            </a:pPr>
            <a:r>
              <a:rPr lang="en-US" sz="1750" dirty="0">
                <a:solidFill>
                  <a:srgbClr val="DAD8E9"/>
                </a:solidFill>
                <a:latin typeface="Mukta Light" pitchFamily="34" charset="0"/>
                <a:ea typeface="Mukta Light" pitchFamily="34" charset="-122"/>
                <a:cs typeface="Mukta Light" pitchFamily="34" charset="-120"/>
              </a:rPr>
              <a:t>A </a:t>
            </a:r>
            <a:pPr algn="l" indent="0" marL="0">
              <a:lnSpc>
                <a:spcPts val="2800"/>
              </a:lnSpc>
              <a:buNone/>
            </a:pPr>
            <a:r>
              <a:rPr lang="en-US" sz="1750" b="1" dirty="0">
                <a:solidFill>
                  <a:srgbClr val="DAD8E9"/>
                </a:solidFill>
                <a:latin typeface="Mukta Light" pitchFamily="34" charset="0"/>
                <a:ea typeface="Mukta Light" pitchFamily="34" charset="-122"/>
                <a:cs typeface="Mukta Light" pitchFamily="34" charset="-120"/>
              </a:rPr>
              <a:t>Checkbox</a:t>
            </a:r>
            <a:pPr algn="l" indent="0" marL="0">
              <a:lnSpc>
                <a:spcPts val="2800"/>
              </a:lnSpc>
              <a:buNone/>
            </a:pPr>
            <a:r>
              <a:rPr lang="en-US" sz="1750" dirty="0">
                <a:solidFill>
                  <a:srgbClr val="DAD8E9"/>
                </a:solidFill>
                <a:latin typeface="Mukta Light" pitchFamily="34" charset="0"/>
                <a:ea typeface="Mukta Light" pitchFamily="34" charset="-122"/>
                <a:cs typeface="Mukta Light" pitchFamily="34" charset="-120"/>
              </a:rPr>
              <a:t> allows users to select one or more options from a list. It's suitable for settings where multiple preferences can be active simultaneously.</a:t>
            </a:r>
            <a:endParaRPr lang="en-US" sz="1750" dirty="0"/>
          </a:p>
        </p:txBody>
      </p:sp>
      <p:sp>
        <p:nvSpPr>
          <p:cNvPr id="10" name="Text 7"/>
          <p:cNvSpPr/>
          <p:nvPr/>
        </p:nvSpPr>
        <p:spPr>
          <a:xfrm>
            <a:off x="1043702" y="5882997"/>
            <a:ext cx="3689985" cy="766048"/>
          </a:xfrm>
          <a:prstGeom prst="rect">
            <a:avLst/>
          </a:prstGeom>
          <a:noFill/>
          <a:ln/>
        </p:spPr>
        <p:txBody>
          <a:bodyPr wrap="square" lIns="0" tIns="0" rIns="0" bIns="0" rtlCol="0" anchor="t"/>
          <a:lstStyle/>
          <a:p>
            <a:pPr algn="l" indent="0" marL="0">
              <a:lnSpc>
                <a:spcPts val="2800"/>
              </a:lnSpc>
              <a:buNone/>
            </a:pPr>
            <a:r>
              <a:rPr lang="en-US" sz="1750" dirty="0">
                <a:solidFill>
                  <a:srgbClr val="DAD8E9"/>
                </a:solidFill>
                <a:highlight>
                  <a:srgbClr val="181930"/>
                </a:highlight>
                <a:latin typeface="Consolas" pitchFamily="34" charset="0"/>
                <a:ea typeface="Consolas" pitchFamily="34" charset="-122"/>
                <a:cs typeface="Consolas" pitchFamily="34" charset="-120"/>
              </a:rPr>
              <a:t>Checkbox(value: isChecked, onChanged: (bool? val) { ... })</a:t>
            </a:r>
            <a:endParaRPr lang="en-US" sz="1750" dirty="0"/>
          </a:p>
        </p:txBody>
      </p:sp>
      <p:sp>
        <p:nvSpPr>
          <p:cNvPr id="11" name="Shape 8"/>
          <p:cNvSpPr/>
          <p:nvPr/>
        </p:nvSpPr>
        <p:spPr>
          <a:xfrm>
            <a:off x="5214461" y="2858810"/>
            <a:ext cx="4201358" cy="4413766"/>
          </a:xfrm>
          <a:prstGeom prst="roundRect">
            <a:avLst>
              <a:gd name="adj" fmla="val 3482"/>
            </a:avLst>
          </a:prstGeom>
          <a:solidFill>
            <a:srgbClr val="0B0C23">
              <a:alpha val="95000"/>
            </a:srgbClr>
          </a:solidFill>
          <a:ln/>
        </p:spPr>
      </p:sp>
      <p:sp>
        <p:nvSpPr>
          <p:cNvPr id="12" name="Shape 9"/>
          <p:cNvSpPr/>
          <p:nvPr/>
        </p:nvSpPr>
        <p:spPr>
          <a:xfrm>
            <a:off x="5214461" y="2828330"/>
            <a:ext cx="4201358" cy="121920"/>
          </a:xfrm>
          <a:prstGeom prst="roundRect">
            <a:avLst>
              <a:gd name="adj" fmla="val 77575"/>
            </a:avLst>
          </a:prstGeom>
          <a:solidFill>
            <a:srgbClr val="A95B95"/>
          </a:solidFill>
          <a:ln/>
        </p:spPr>
      </p:sp>
      <p:sp>
        <p:nvSpPr>
          <p:cNvPr id="13" name="Shape 10"/>
          <p:cNvSpPr/>
          <p:nvPr/>
        </p:nvSpPr>
        <p:spPr>
          <a:xfrm>
            <a:off x="6977301" y="2521029"/>
            <a:ext cx="675561" cy="675561"/>
          </a:xfrm>
          <a:prstGeom prst="roundRect">
            <a:avLst>
              <a:gd name="adj" fmla="val 135354"/>
            </a:avLst>
          </a:prstGeom>
          <a:solidFill>
            <a:srgbClr val="A95B95"/>
          </a:solidFill>
          <a:ln/>
        </p:spPr>
      </p:sp>
      <p:pic>
        <p:nvPicPr>
          <p:cNvPr id="14"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79945" y="2723674"/>
            <a:ext cx="270153" cy="270153"/>
          </a:xfrm>
          <a:prstGeom prst="rect">
            <a:avLst/>
          </a:prstGeom>
        </p:spPr>
      </p:pic>
      <p:sp>
        <p:nvSpPr>
          <p:cNvPr id="15" name="Text 11"/>
          <p:cNvSpPr/>
          <p:nvPr/>
        </p:nvSpPr>
        <p:spPr>
          <a:xfrm>
            <a:off x="5470088" y="3421737"/>
            <a:ext cx="3591401" cy="375285"/>
          </a:xfrm>
          <a:prstGeom prst="rect">
            <a:avLst/>
          </a:prstGeom>
          <a:noFill/>
          <a:ln/>
        </p:spPr>
        <p:txBody>
          <a:bodyPr wrap="none" lIns="0" tIns="0" rIns="0" bIns="0" rtlCol="0" anchor="t"/>
          <a:lstStyle/>
          <a:p>
            <a:pPr algn="l" indent="0" marL="0">
              <a:lnSpc>
                <a:spcPts val="2950"/>
              </a:lnSpc>
              <a:buNone/>
            </a:pPr>
            <a:r>
              <a:rPr lang="en-US" sz="2350" dirty="0">
                <a:solidFill>
                  <a:srgbClr val="DAD8E9"/>
                </a:solidFill>
                <a:latin typeface="Prompt Medium" pitchFamily="34" charset="0"/>
                <a:ea typeface="Prompt Medium" pitchFamily="34" charset="-122"/>
                <a:cs typeface="Prompt Medium" pitchFamily="34" charset="-120"/>
              </a:rPr>
              <a:t>Radio: Exclusive Choices</a:t>
            </a:r>
            <a:endParaRPr lang="en-US" sz="2350" dirty="0"/>
          </a:p>
        </p:txBody>
      </p:sp>
      <p:sp>
        <p:nvSpPr>
          <p:cNvPr id="16" name="Text 12"/>
          <p:cNvSpPr/>
          <p:nvPr/>
        </p:nvSpPr>
        <p:spPr>
          <a:xfrm>
            <a:off x="5470088" y="3932039"/>
            <a:ext cx="3690104" cy="1800820"/>
          </a:xfrm>
          <a:prstGeom prst="rect">
            <a:avLst/>
          </a:prstGeom>
          <a:noFill/>
          <a:ln/>
        </p:spPr>
        <p:txBody>
          <a:bodyPr wrap="square" lIns="0" tIns="0" rIns="0" bIns="0" rtlCol="0" anchor="t"/>
          <a:lstStyle/>
          <a:p>
            <a:pPr algn="l" indent="0" marL="0">
              <a:lnSpc>
                <a:spcPts val="2800"/>
              </a:lnSpc>
              <a:buNone/>
            </a:pPr>
            <a:r>
              <a:rPr lang="en-US" sz="1750" b="1" dirty="0">
                <a:solidFill>
                  <a:srgbClr val="DAD8E9"/>
                </a:solidFill>
                <a:latin typeface="Mukta Light" pitchFamily="34" charset="0"/>
                <a:ea typeface="Mukta Light" pitchFamily="34" charset="-122"/>
                <a:cs typeface="Mukta Light" pitchFamily="34" charset="-120"/>
              </a:rPr>
              <a:t>Radio</a:t>
            </a:r>
            <a:pPr algn="l" indent="0" marL="0">
              <a:lnSpc>
                <a:spcPts val="2800"/>
              </a:lnSpc>
              <a:buNone/>
            </a:pPr>
            <a:r>
              <a:rPr lang="en-US" sz="1750" dirty="0">
                <a:solidFill>
                  <a:srgbClr val="DAD8E9"/>
                </a:solidFill>
                <a:latin typeface="Mukta Light" pitchFamily="34" charset="0"/>
                <a:ea typeface="Mukta Light" pitchFamily="34" charset="-122"/>
                <a:cs typeface="Mukta Light" pitchFamily="34" charset="-120"/>
              </a:rPr>
              <a:t> buttons are used when users must choose exactly one option from a mutually exclusive set. Selecting one radio button automatically deselects any others in the same group.</a:t>
            </a:r>
            <a:endParaRPr lang="en-US" sz="1750" dirty="0"/>
          </a:p>
        </p:txBody>
      </p:sp>
      <p:sp>
        <p:nvSpPr>
          <p:cNvPr id="17" name="Text 13"/>
          <p:cNvSpPr/>
          <p:nvPr/>
        </p:nvSpPr>
        <p:spPr>
          <a:xfrm>
            <a:off x="5470088" y="5867876"/>
            <a:ext cx="3690104" cy="1149072"/>
          </a:xfrm>
          <a:prstGeom prst="rect">
            <a:avLst/>
          </a:prstGeom>
          <a:noFill/>
          <a:ln/>
        </p:spPr>
        <p:txBody>
          <a:bodyPr wrap="square" lIns="0" tIns="0" rIns="0" bIns="0" rtlCol="0" anchor="t"/>
          <a:lstStyle/>
          <a:p>
            <a:pPr algn="l" indent="0" marL="0">
              <a:lnSpc>
                <a:spcPts val="2800"/>
              </a:lnSpc>
              <a:buNone/>
            </a:pPr>
            <a:r>
              <a:rPr lang="en-US" sz="1750" dirty="0">
                <a:solidFill>
                  <a:srgbClr val="DAD8E9"/>
                </a:solidFill>
                <a:highlight>
                  <a:srgbClr val="181930"/>
                </a:highlight>
                <a:latin typeface="Consolas" pitchFamily="34" charset="0"/>
                <a:ea typeface="Consolas" pitchFamily="34" charset="-122"/>
                <a:cs typeface="Consolas" pitchFamily="34" charset="-120"/>
              </a:rPr>
              <a:t>Radio(value: 'A', groupValue: _selection, onChanged: (String? val) { ... })</a:t>
            </a:r>
            <a:endParaRPr lang="en-US" sz="1750" dirty="0"/>
          </a:p>
        </p:txBody>
      </p:sp>
      <p:sp>
        <p:nvSpPr>
          <p:cNvPr id="18" name="Shape 14"/>
          <p:cNvSpPr/>
          <p:nvPr/>
        </p:nvSpPr>
        <p:spPr>
          <a:xfrm>
            <a:off x="9640967" y="2858810"/>
            <a:ext cx="4201358" cy="4413766"/>
          </a:xfrm>
          <a:prstGeom prst="roundRect">
            <a:avLst>
              <a:gd name="adj" fmla="val 3482"/>
            </a:avLst>
          </a:prstGeom>
          <a:solidFill>
            <a:srgbClr val="0B0C23">
              <a:alpha val="95000"/>
            </a:srgbClr>
          </a:solidFill>
          <a:ln/>
        </p:spPr>
      </p:sp>
      <p:sp>
        <p:nvSpPr>
          <p:cNvPr id="19" name="Shape 15"/>
          <p:cNvSpPr/>
          <p:nvPr/>
        </p:nvSpPr>
        <p:spPr>
          <a:xfrm>
            <a:off x="9640967" y="2828330"/>
            <a:ext cx="4201358" cy="121920"/>
          </a:xfrm>
          <a:prstGeom prst="roundRect">
            <a:avLst>
              <a:gd name="adj" fmla="val 77575"/>
            </a:avLst>
          </a:prstGeom>
          <a:solidFill>
            <a:srgbClr val="A95B95"/>
          </a:solidFill>
          <a:ln/>
        </p:spPr>
      </p:sp>
      <p:sp>
        <p:nvSpPr>
          <p:cNvPr id="20" name="Shape 16"/>
          <p:cNvSpPr/>
          <p:nvPr/>
        </p:nvSpPr>
        <p:spPr>
          <a:xfrm>
            <a:off x="11403806" y="2521029"/>
            <a:ext cx="675561" cy="675561"/>
          </a:xfrm>
          <a:prstGeom prst="roundRect">
            <a:avLst>
              <a:gd name="adj" fmla="val 135354"/>
            </a:avLst>
          </a:prstGeom>
          <a:solidFill>
            <a:srgbClr val="A95B95"/>
          </a:solidFill>
          <a:ln/>
        </p:spPr>
      </p:sp>
      <p:pic>
        <p:nvPicPr>
          <p:cNvPr id="21"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606451" y="2723674"/>
            <a:ext cx="270153" cy="270153"/>
          </a:xfrm>
          <a:prstGeom prst="rect">
            <a:avLst/>
          </a:prstGeom>
        </p:spPr>
      </p:pic>
      <p:sp>
        <p:nvSpPr>
          <p:cNvPr id="22" name="Text 17"/>
          <p:cNvSpPr/>
          <p:nvPr/>
        </p:nvSpPr>
        <p:spPr>
          <a:xfrm>
            <a:off x="9896594" y="3421737"/>
            <a:ext cx="3547348" cy="375285"/>
          </a:xfrm>
          <a:prstGeom prst="rect">
            <a:avLst/>
          </a:prstGeom>
          <a:noFill/>
          <a:ln/>
        </p:spPr>
        <p:txBody>
          <a:bodyPr wrap="none" lIns="0" tIns="0" rIns="0" bIns="0" rtlCol="0" anchor="t"/>
          <a:lstStyle/>
          <a:p>
            <a:pPr algn="l" indent="0" marL="0">
              <a:lnSpc>
                <a:spcPts val="2950"/>
              </a:lnSpc>
              <a:buNone/>
            </a:pPr>
            <a:r>
              <a:rPr lang="en-US" sz="2350" dirty="0">
                <a:solidFill>
                  <a:srgbClr val="DAD8E9"/>
                </a:solidFill>
                <a:latin typeface="Prompt Medium" pitchFamily="34" charset="0"/>
                <a:ea typeface="Prompt Medium" pitchFamily="34" charset="-122"/>
                <a:cs typeface="Prompt Medium" pitchFamily="34" charset="-120"/>
              </a:rPr>
              <a:t>Switch: ON/OFF Toggles</a:t>
            </a:r>
            <a:endParaRPr lang="en-US" sz="2350" dirty="0"/>
          </a:p>
        </p:txBody>
      </p:sp>
      <p:sp>
        <p:nvSpPr>
          <p:cNvPr id="23" name="Text 18"/>
          <p:cNvSpPr/>
          <p:nvPr/>
        </p:nvSpPr>
        <p:spPr>
          <a:xfrm>
            <a:off x="9896594" y="3932039"/>
            <a:ext cx="3690104" cy="1800820"/>
          </a:xfrm>
          <a:prstGeom prst="rect">
            <a:avLst/>
          </a:prstGeom>
          <a:noFill/>
          <a:ln/>
        </p:spPr>
        <p:txBody>
          <a:bodyPr wrap="square" lIns="0" tIns="0" rIns="0" bIns="0" rtlCol="0" anchor="t"/>
          <a:lstStyle/>
          <a:p>
            <a:pPr algn="l" indent="0" marL="0">
              <a:lnSpc>
                <a:spcPts val="2800"/>
              </a:lnSpc>
              <a:buNone/>
            </a:pPr>
            <a:r>
              <a:rPr lang="en-US" sz="1750" dirty="0">
                <a:solidFill>
                  <a:srgbClr val="DAD8E9"/>
                </a:solidFill>
                <a:latin typeface="Mukta Light" pitchFamily="34" charset="0"/>
                <a:ea typeface="Mukta Light" pitchFamily="34" charset="-122"/>
                <a:cs typeface="Mukta Light" pitchFamily="34" charset="-120"/>
              </a:rPr>
              <a:t>A </a:t>
            </a:r>
            <a:pPr algn="l" indent="0" marL="0">
              <a:lnSpc>
                <a:spcPts val="2800"/>
              </a:lnSpc>
              <a:buNone/>
            </a:pPr>
            <a:r>
              <a:rPr lang="en-US" sz="1750" b="1" dirty="0">
                <a:solidFill>
                  <a:srgbClr val="DAD8E9"/>
                </a:solidFill>
                <a:latin typeface="Mukta Light" pitchFamily="34" charset="0"/>
                <a:ea typeface="Mukta Light" pitchFamily="34" charset="-122"/>
                <a:cs typeface="Mukta Light" pitchFamily="34" charset="-120"/>
              </a:rPr>
              <a:t>Switch</a:t>
            </a:r>
            <a:pPr algn="l" indent="0" marL="0">
              <a:lnSpc>
                <a:spcPts val="2800"/>
              </a:lnSpc>
              <a:buNone/>
            </a:pPr>
            <a:r>
              <a:rPr lang="en-US" sz="1750" dirty="0">
                <a:solidFill>
                  <a:srgbClr val="DAD8E9"/>
                </a:solidFill>
                <a:latin typeface="Mukta Light" pitchFamily="34" charset="0"/>
                <a:ea typeface="Mukta Light" pitchFamily="34" charset="-122"/>
                <a:cs typeface="Mukta Light" pitchFamily="34" charset="-120"/>
              </a:rPr>
              <a:t> widget provides a clear way for users to toggle a single setting between two states, typically "ON" and "OFF". It's ideal for immediate activation or deactivation of features.</a:t>
            </a:r>
            <a:endParaRPr lang="en-US" sz="1750" dirty="0"/>
          </a:p>
        </p:txBody>
      </p:sp>
      <p:sp>
        <p:nvSpPr>
          <p:cNvPr id="24" name="Text 19"/>
          <p:cNvSpPr/>
          <p:nvPr/>
        </p:nvSpPr>
        <p:spPr>
          <a:xfrm>
            <a:off x="9896594" y="5867876"/>
            <a:ext cx="3690104" cy="720328"/>
          </a:xfrm>
          <a:prstGeom prst="rect">
            <a:avLst/>
          </a:prstGeom>
          <a:noFill/>
          <a:ln/>
        </p:spPr>
        <p:txBody>
          <a:bodyPr wrap="square" lIns="0" tIns="0" rIns="0" bIns="0" rtlCol="0" anchor="t"/>
          <a:lstStyle/>
          <a:p>
            <a:pPr algn="l" indent="0" marL="0">
              <a:lnSpc>
                <a:spcPts val="2800"/>
              </a:lnSpc>
              <a:buNone/>
            </a:pPr>
            <a:r>
              <a:rPr lang="en-US" sz="1750" dirty="0">
                <a:solidFill>
                  <a:srgbClr val="DAD8E9"/>
                </a:solidFill>
                <a:latin typeface="Mukta Light" pitchFamily="34" charset="0"/>
                <a:ea typeface="Mukta Light" pitchFamily="34" charset="-122"/>
                <a:cs typeface="Mukta Light" pitchFamily="34" charset="-120"/>
              </a:rPr>
              <a:t>Switch(value: isOn, onChanged: (bool val) { ... })</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01767" y="646033"/>
            <a:ext cx="9899333" cy="509111"/>
          </a:xfrm>
          <a:prstGeom prst="rect">
            <a:avLst/>
          </a:prstGeom>
          <a:noFill/>
          <a:ln/>
        </p:spPr>
        <p:txBody>
          <a:bodyPr wrap="none" lIns="0" tIns="0" rIns="0" bIns="0" rtlCol="0" anchor="t"/>
          <a:lstStyle/>
          <a:p>
            <a:pPr algn="l" indent="0" marL="0">
              <a:lnSpc>
                <a:spcPts val="4000"/>
              </a:lnSpc>
              <a:buNone/>
            </a:pPr>
            <a:r>
              <a:rPr lang="en-US" sz="3200" dirty="0">
                <a:solidFill>
                  <a:srgbClr val="C6BFEE"/>
                </a:solidFill>
                <a:latin typeface="Prompt Medium" pitchFamily="34" charset="0"/>
                <a:ea typeface="Prompt Medium" pitchFamily="34" charset="-122"/>
                <a:cs typeface="Prompt Medium" pitchFamily="34" charset="-120"/>
              </a:rPr>
              <a:t>The Foundation: Container, Padding &amp; Decoration</a:t>
            </a:r>
            <a:endParaRPr lang="en-US" sz="3200" dirty="0"/>
          </a:p>
        </p:txBody>
      </p:sp>
      <p:sp>
        <p:nvSpPr>
          <p:cNvPr id="3" name="Shape 1"/>
          <p:cNvSpPr/>
          <p:nvPr/>
        </p:nvSpPr>
        <p:spPr>
          <a:xfrm>
            <a:off x="801767" y="1613297"/>
            <a:ext cx="4189571" cy="5970270"/>
          </a:xfrm>
          <a:prstGeom prst="roundRect">
            <a:avLst>
              <a:gd name="adj" fmla="val 3492"/>
            </a:avLst>
          </a:prstGeom>
          <a:solidFill>
            <a:srgbClr val="0B0C23">
              <a:alpha val="95000"/>
            </a:srgbClr>
          </a:solidFill>
          <a:ln w="30480">
            <a:solidFill>
              <a:srgbClr val="6D4562"/>
            </a:solidFill>
            <a:prstDash val="solid"/>
          </a:ln>
        </p:spPr>
      </p:sp>
      <p:sp>
        <p:nvSpPr>
          <p:cNvPr id="4" name="Shape 2"/>
          <p:cNvSpPr/>
          <p:nvPr/>
        </p:nvSpPr>
        <p:spPr>
          <a:xfrm>
            <a:off x="771287" y="1613297"/>
            <a:ext cx="121920" cy="5970270"/>
          </a:xfrm>
          <a:prstGeom prst="roundRect">
            <a:avLst>
              <a:gd name="adj" fmla="val 78917"/>
            </a:avLst>
          </a:prstGeom>
          <a:solidFill>
            <a:srgbClr val="A95B95"/>
          </a:solidFill>
          <a:ln/>
        </p:spPr>
      </p:sp>
      <p:sp>
        <p:nvSpPr>
          <p:cNvPr id="5" name="Text 3"/>
          <p:cNvSpPr/>
          <p:nvPr/>
        </p:nvSpPr>
        <p:spPr>
          <a:xfrm>
            <a:off x="1152763" y="1872853"/>
            <a:ext cx="3579019" cy="763429"/>
          </a:xfrm>
          <a:prstGeom prst="rect">
            <a:avLst/>
          </a:prstGeom>
          <a:noFill/>
          <a:ln/>
        </p:spPr>
        <p:txBody>
          <a:bodyPr wrap="square" lIns="0" tIns="0" rIns="0" bIns="0" rtlCol="0" anchor="t"/>
          <a:lstStyle/>
          <a:p>
            <a:pPr algn="l" indent="0" marL="0">
              <a:lnSpc>
                <a:spcPts val="3000"/>
              </a:lnSpc>
              <a:buNone/>
            </a:pPr>
            <a:r>
              <a:rPr lang="en-US" sz="2400" dirty="0">
                <a:solidFill>
                  <a:srgbClr val="DAD8E9"/>
                </a:solidFill>
                <a:latin typeface="Prompt Medium" pitchFamily="34" charset="0"/>
                <a:ea typeface="Prompt Medium" pitchFamily="34" charset="-122"/>
                <a:cs typeface="Prompt Medium" pitchFamily="34" charset="-120"/>
              </a:rPr>
              <a:t>Container: Your All-in-One Box</a:t>
            </a:r>
            <a:endParaRPr lang="en-US" sz="2400" dirty="0"/>
          </a:p>
        </p:txBody>
      </p:sp>
      <p:sp>
        <p:nvSpPr>
          <p:cNvPr id="6" name="Text 4"/>
          <p:cNvSpPr/>
          <p:nvPr/>
        </p:nvSpPr>
        <p:spPr>
          <a:xfrm>
            <a:off x="1152763" y="2773680"/>
            <a:ext cx="3579019" cy="2931795"/>
          </a:xfrm>
          <a:prstGeom prst="rect">
            <a:avLst/>
          </a:prstGeom>
          <a:noFill/>
          <a:ln/>
        </p:spPr>
        <p:txBody>
          <a:bodyPr wrap="square" lIns="0" tIns="0" rIns="0" bIns="0" rtlCol="0" anchor="t"/>
          <a:lstStyle/>
          <a:p>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The </a:t>
            </a:r>
            <a:pPr algn="l" indent="0" marL="0">
              <a:lnSpc>
                <a:spcPts val="2850"/>
              </a:lnSpc>
              <a:buNone/>
            </a:pPr>
            <a:r>
              <a:rPr lang="en-US" sz="1800" b="1" dirty="0">
                <a:solidFill>
                  <a:srgbClr val="DAD8E9"/>
                </a:solidFill>
                <a:latin typeface="Mukta Light" pitchFamily="34" charset="0"/>
                <a:ea typeface="Mukta Light" pitchFamily="34" charset="-122"/>
                <a:cs typeface="Mukta Light" pitchFamily="34" charset="-120"/>
              </a:rPr>
              <a:t>Container</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widget is highly versatile, allowing you to define width, height, margin, and padding for its child. It's perfect for applying aesthetic properties like colors, decorations, and precise alignment, serving as a powerful building block for complex UI elements.</a:t>
            </a:r>
            <a:endParaRPr lang="en-US" sz="1800" dirty="0"/>
          </a:p>
        </p:txBody>
      </p:sp>
      <p:sp>
        <p:nvSpPr>
          <p:cNvPr id="7" name="Text 5"/>
          <p:cNvSpPr/>
          <p:nvPr/>
        </p:nvSpPr>
        <p:spPr>
          <a:xfrm>
            <a:off x="1152763" y="5842873"/>
            <a:ext cx="3579019" cy="763429"/>
          </a:xfrm>
          <a:prstGeom prst="rect">
            <a:avLst/>
          </a:prstGeom>
          <a:noFill/>
          <a:ln/>
        </p:spPr>
        <p:txBody>
          <a:bodyPr wrap="square" lIns="0" tIns="0" rIns="0" bIns="0" rtlCol="0" anchor="t"/>
          <a:lstStyle/>
          <a:p>
            <a:pPr algn="l" indent="0" marL="0">
              <a:lnSpc>
                <a:spcPts val="2850"/>
              </a:lnSpc>
              <a:buNone/>
            </a:pPr>
            <a:r>
              <a:rPr lang="en-US" sz="1800" dirty="0">
                <a:solidFill>
                  <a:srgbClr val="DAD8E9"/>
                </a:solidFill>
                <a:highlight>
                  <a:srgbClr val="181930"/>
                </a:highlight>
                <a:latin typeface="Consolas" pitchFamily="34" charset="0"/>
                <a:ea typeface="Consolas" pitchFamily="34" charset="-122"/>
                <a:cs typeface="Consolas" pitchFamily="34" charset="-120"/>
              </a:rPr>
              <a:t>Container(width: 100, height: 50, color: Colors.blue)</a:t>
            </a:r>
            <a:endParaRPr lang="en-US" sz="1800" dirty="0"/>
          </a:p>
        </p:txBody>
      </p:sp>
      <p:sp>
        <p:nvSpPr>
          <p:cNvPr id="8" name="Shape 6"/>
          <p:cNvSpPr/>
          <p:nvPr/>
        </p:nvSpPr>
        <p:spPr>
          <a:xfrm>
            <a:off x="5220414" y="1613297"/>
            <a:ext cx="4189571" cy="5970270"/>
          </a:xfrm>
          <a:prstGeom prst="roundRect">
            <a:avLst>
              <a:gd name="adj" fmla="val 3492"/>
            </a:avLst>
          </a:prstGeom>
          <a:solidFill>
            <a:srgbClr val="0B0C23">
              <a:alpha val="95000"/>
            </a:srgbClr>
          </a:solidFill>
          <a:ln w="30480">
            <a:solidFill>
              <a:srgbClr val="6D4562"/>
            </a:solidFill>
            <a:prstDash val="solid"/>
          </a:ln>
        </p:spPr>
      </p:sp>
      <p:sp>
        <p:nvSpPr>
          <p:cNvPr id="9" name="Shape 7"/>
          <p:cNvSpPr/>
          <p:nvPr/>
        </p:nvSpPr>
        <p:spPr>
          <a:xfrm>
            <a:off x="5189934" y="1613297"/>
            <a:ext cx="121920" cy="5970270"/>
          </a:xfrm>
          <a:prstGeom prst="roundRect">
            <a:avLst>
              <a:gd name="adj" fmla="val 78917"/>
            </a:avLst>
          </a:prstGeom>
          <a:solidFill>
            <a:srgbClr val="A95B95"/>
          </a:solidFill>
          <a:ln/>
        </p:spPr>
      </p:sp>
      <p:sp>
        <p:nvSpPr>
          <p:cNvPr id="10" name="Text 8"/>
          <p:cNvSpPr/>
          <p:nvPr/>
        </p:nvSpPr>
        <p:spPr>
          <a:xfrm>
            <a:off x="5571411" y="1872853"/>
            <a:ext cx="3579019" cy="763429"/>
          </a:xfrm>
          <a:prstGeom prst="rect">
            <a:avLst/>
          </a:prstGeom>
          <a:noFill/>
          <a:ln/>
        </p:spPr>
        <p:txBody>
          <a:bodyPr wrap="square" lIns="0" tIns="0" rIns="0" bIns="0" rtlCol="0" anchor="t"/>
          <a:lstStyle/>
          <a:p>
            <a:pPr algn="l" indent="0" marL="0">
              <a:lnSpc>
                <a:spcPts val="3000"/>
              </a:lnSpc>
              <a:buNone/>
            </a:pPr>
            <a:r>
              <a:rPr lang="en-US" sz="2400" dirty="0">
                <a:solidFill>
                  <a:srgbClr val="DAD8E9"/>
                </a:solidFill>
                <a:latin typeface="Prompt Medium" pitchFamily="34" charset="0"/>
                <a:ea typeface="Prompt Medium" pitchFamily="34" charset="-122"/>
                <a:cs typeface="Prompt Medium" pitchFamily="34" charset="-120"/>
              </a:rPr>
              <a:t>Padding: Internal Spacing</a:t>
            </a:r>
            <a:endParaRPr lang="en-US" sz="2400" dirty="0"/>
          </a:p>
        </p:txBody>
      </p:sp>
      <p:sp>
        <p:nvSpPr>
          <p:cNvPr id="11" name="Text 9"/>
          <p:cNvSpPr/>
          <p:nvPr/>
        </p:nvSpPr>
        <p:spPr>
          <a:xfrm>
            <a:off x="5571411" y="2773680"/>
            <a:ext cx="3579019" cy="2198846"/>
          </a:xfrm>
          <a:prstGeom prst="rect">
            <a:avLst/>
          </a:prstGeom>
          <a:noFill/>
          <a:ln/>
        </p:spPr>
        <p:txBody>
          <a:bodyPr wrap="square" lIns="0" tIns="0" rIns="0" bIns="0" rtlCol="0" anchor="t"/>
          <a:lstStyle/>
          <a:p>
            <a:pPr algn="l" indent="0" marL="0">
              <a:lnSpc>
                <a:spcPts val="2850"/>
              </a:lnSpc>
              <a:buNone/>
            </a:pPr>
            <a:r>
              <a:rPr lang="en-US" sz="1800" b="1" dirty="0">
                <a:solidFill>
                  <a:srgbClr val="DAD8E9"/>
                </a:solidFill>
                <a:latin typeface="Mukta Light" pitchFamily="34" charset="0"/>
                <a:ea typeface="Mukta Light" pitchFamily="34" charset="-122"/>
                <a:cs typeface="Mukta Light" pitchFamily="34" charset="-120"/>
              </a:rPr>
              <a:t>Padding</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is crucial for controlling the space </a:t>
            </a:r>
            <a:pPr algn="l" indent="0" marL="0">
              <a:lnSpc>
                <a:spcPts val="2850"/>
              </a:lnSpc>
              <a:buNone/>
            </a:pPr>
            <a:r>
              <a:rPr lang="en-US" sz="1800" i="1" dirty="0">
                <a:solidFill>
                  <a:srgbClr val="DAD8E9"/>
                </a:solidFill>
                <a:latin typeface="Mukta Light" pitchFamily="34" charset="0"/>
                <a:ea typeface="Mukta Light" pitchFamily="34" charset="-122"/>
                <a:cs typeface="Mukta Light" pitchFamily="34" charset="-120"/>
              </a:rPr>
              <a:t>inside</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a widget. It ensures your content breathes and isn't cramped against edges, improving readability and visual appeal. Define uniform or asymmetric spacing with ease.</a:t>
            </a:r>
            <a:endParaRPr lang="en-US" sz="1800" dirty="0"/>
          </a:p>
        </p:txBody>
      </p:sp>
      <p:sp>
        <p:nvSpPr>
          <p:cNvPr id="12" name="Text 10"/>
          <p:cNvSpPr/>
          <p:nvPr/>
        </p:nvSpPr>
        <p:spPr>
          <a:xfrm>
            <a:off x="5571411" y="5109924"/>
            <a:ext cx="3579019" cy="763429"/>
          </a:xfrm>
          <a:prstGeom prst="rect">
            <a:avLst/>
          </a:prstGeom>
          <a:noFill/>
          <a:ln/>
        </p:spPr>
        <p:txBody>
          <a:bodyPr wrap="square" lIns="0" tIns="0" rIns="0" bIns="0" rtlCol="0" anchor="t"/>
          <a:lstStyle/>
          <a:p>
            <a:pPr algn="l" indent="0" marL="0">
              <a:lnSpc>
                <a:spcPts val="2850"/>
              </a:lnSpc>
              <a:buNone/>
            </a:pPr>
            <a:r>
              <a:rPr lang="en-US" sz="1800" dirty="0">
                <a:solidFill>
                  <a:srgbClr val="DAD8E9"/>
                </a:solidFill>
                <a:highlight>
                  <a:srgbClr val="181930"/>
                </a:highlight>
                <a:latin typeface="Consolas" pitchFamily="34" charset="0"/>
                <a:ea typeface="Consolas" pitchFamily="34" charset="-122"/>
                <a:cs typeface="Consolas" pitchFamily="34" charset="-120"/>
              </a:rPr>
              <a:t>Padding(padding: EdgeInsets.all(16))</a:t>
            </a:r>
            <a:endParaRPr lang="en-US" sz="1800" dirty="0"/>
          </a:p>
        </p:txBody>
      </p:sp>
      <p:sp>
        <p:nvSpPr>
          <p:cNvPr id="13" name="Shape 11"/>
          <p:cNvSpPr/>
          <p:nvPr/>
        </p:nvSpPr>
        <p:spPr>
          <a:xfrm>
            <a:off x="9639062" y="1613297"/>
            <a:ext cx="4189571" cy="5970270"/>
          </a:xfrm>
          <a:prstGeom prst="roundRect">
            <a:avLst>
              <a:gd name="adj" fmla="val 3492"/>
            </a:avLst>
          </a:prstGeom>
          <a:solidFill>
            <a:srgbClr val="0B0C23">
              <a:alpha val="95000"/>
            </a:srgbClr>
          </a:solidFill>
          <a:ln w="30480">
            <a:solidFill>
              <a:srgbClr val="6D4562"/>
            </a:solidFill>
            <a:prstDash val="solid"/>
          </a:ln>
        </p:spPr>
      </p:sp>
      <p:sp>
        <p:nvSpPr>
          <p:cNvPr id="14" name="Shape 12"/>
          <p:cNvSpPr/>
          <p:nvPr/>
        </p:nvSpPr>
        <p:spPr>
          <a:xfrm>
            <a:off x="9608582" y="1613297"/>
            <a:ext cx="121920" cy="5970270"/>
          </a:xfrm>
          <a:prstGeom prst="roundRect">
            <a:avLst>
              <a:gd name="adj" fmla="val 78917"/>
            </a:avLst>
          </a:prstGeom>
          <a:solidFill>
            <a:srgbClr val="A95B95"/>
          </a:solidFill>
          <a:ln/>
        </p:spPr>
      </p:sp>
      <p:sp>
        <p:nvSpPr>
          <p:cNvPr id="15" name="Text 13"/>
          <p:cNvSpPr/>
          <p:nvPr/>
        </p:nvSpPr>
        <p:spPr>
          <a:xfrm>
            <a:off x="9990058" y="1872853"/>
            <a:ext cx="3579019" cy="1145143"/>
          </a:xfrm>
          <a:prstGeom prst="rect">
            <a:avLst/>
          </a:prstGeom>
          <a:noFill/>
          <a:ln/>
        </p:spPr>
        <p:txBody>
          <a:bodyPr wrap="square" lIns="0" tIns="0" rIns="0" bIns="0" rtlCol="0" anchor="t"/>
          <a:lstStyle/>
          <a:p>
            <a:pPr algn="l" indent="0" marL="0">
              <a:lnSpc>
                <a:spcPts val="3000"/>
              </a:lnSpc>
              <a:buNone/>
            </a:pPr>
            <a:r>
              <a:rPr lang="en-US" sz="2400" dirty="0">
                <a:solidFill>
                  <a:srgbClr val="DAD8E9"/>
                </a:solidFill>
                <a:latin typeface="Prompt Medium" pitchFamily="34" charset="0"/>
                <a:ea typeface="Prompt Medium" pitchFamily="34" charset="-122"/>
                <a:cs typeface="Prompt Medium" pitchFamily="34" charset="-120"/>
              </a:rPr>
              <a:t>DecoratedBox &amp; BoxDecoration: Visual Flourishes</a:t>
            </a:r>
            <a:endParaRPr lang="en-US" sz="2400" dirty="0"/>
          </a:p>
        </p:txBody>
      </p:sp>
      <p:sp>
        <p:nvSpPr>
          <p:cNvPr id="16" name="Text 14"/>
          <p:cNvSpPr/>
          <p:nvPr/>
        </p:nvSpPr>
        <p:spPr>
          <a:xfrm>
            <a:off x="9990058" y="3155394"/>
            <a:ext cx="3579019" cy="2565321"/>
          </a:xfrm>
          <a:prstGeom prst="rect">
            <a:avLst/>
          </a:prstGeom>
          <a:noFill/>
          <a:ln/>
        </p:spPr>
        <p:txBody>
          <a:bodyPr wrap="square" lIns="0" tIns="0" rIns="0" bIns="0" rtlCol="0" anchor="t"/>
          <a:lstStyle/>
          <a:p>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For rich visual styling like backgrounds, intricate borders, and smooth gradients, combine </a:t>
            </a:r>
            <a:pPr algn="l" indent="0" marL="0">
              <a:lnSpc>
                <a:spcPts val="2850"/>
              </a:lnSpc>
              <a:buNone/>
            </a:pPr>
            <a:r>
              <a:rPr lang="en-US" sz="1800" b="1" dirty="0">
                <a:solidFill>
                  <a:srgbClr val="DAD8E9"/>
                </a:solidFill>
                <a:latin typeface="Mukta Light" pitchFamily="34" charset="0"/>
                <a:ea typeface="Mukta Light" pitchFamily="34" charset="-122"/>
                <a:cs typeface="Mukta Light" pitchFamily="34" charset="-120"/>
              </a:rPr>
              <a:t>DecoratedBox</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with </a:t>
            </a:r>
            <a:pPr algn="l" indent="0" marL="0">
              <a:lnSpc>
                <a:spcPts val="2850"/>
              </a:lnSpc>
              <a:buNone/>
            </a:pPr>
            <a:r>
              <a:rPr lang="en-US" sz="1800" b="1" dirty="0">
                <a:solidFill>
                  <a:srgbClr val="DAD8E9"/>
                </a:solidFill>
                <a:latin typeface="Mukta Light" pitchFamily="34" charset="0"/>
                <a:ea typeface="Mukta Light" pitchFamily="34" charset="-122"/>
                <a:cs typeface="Mukta Light" pitchFamily="34" charset="-120"/>
              </a:rPr>
              <a:t>BoxDecoration</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This powerful duo transforms simple widgets into polished, visually engaging components.</a:t>
            </a:r>
            <a:endParaRPr lang="en-US" sz="1800" dirty="0"/>
          </a:p>
        </p:txBody>
      </p:sp>
      <p:sp>
        <p:nvSpPr>
          <p:cNvPr id="17" name="Text 15"/>
          <p:cNvSpPr/>
          <p:nvPr/>
        </p:nvSpPr>
        <p:spPr>
          <a:xfrm>
            <a:off x="9990058" y="5858113"/>
            <a:ext cx="3579019" cy="1465898"/>
          </a:xfrm>
          <a:prstGeom prst="rect">
            <a:avLst/>
          </a:prstGeom>
          <a:noFill/>
          <a:ln/>
        </p:spPr>
        <p:txBody>
          <a:bodyPr wrap="square" lIns="0" tIns="0" rIns="0" bIns="0" rtlCol="0" anchor="t"/>
          <a:lstStyle/>
          <a:p>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DecoratedBox(decoration: BoxDecoration(color: Colors.blue, borderRadius: BorderRadius.circular(12)))</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49498" y="739378"/>
            <a:ext cx="9366885" cy="475893"/>
          </a:xfrm>
          <a:prstGeom prst="rect">
            <a:avLst/>
          </a:prstGeom>
          <a:noFill/>
          <a:ln/>
        </p:spPr>
        <p:txBody>
          <a:bodyPr wrap="none" lIns="0" tIns="0" rIns="0" bIns="0" rtlCol="0" anchor="t"/>
          <a:lstStyle/>
          <a:p>
            <a:pPr algn="l" indent="0" marL="0">
              <a:lnSpc>
                <a:spcPts val="3700"/>
              </a:lnSpc>
              <a:buNone/>
            </a:pPr>
            <a:r>
              <a:rPr lang="en-US" sz="2950" dirty="0">
                <a:solidFill>
                  <a:srgbClr val="C6BFEE"/>
                </a:solidFill>
                <a:latin typeface="Prompt Medium" pitchFamily="34" charset="0"/>
                <a:ea typeface="Prompt Medium" pitchFamily="34" charset="-122"/>
                <a:cs typeface="Prompt Medium" pitchFamily="34" charset="-120"/>
              </a:rPr>
              <a:t>Arranging Elements: Column, Row, &amp; Flex Widgets</a:t>
            </a:r>
            <a:endParaRPr lang="en-US" sz="2950" dirty="0"/>
          </a:p>
        </p:txBody>
      </p:sp>
      <p:sp>
        <p:nvSpPr>
          <p:cNvPr id="3" name="Text 1"/>
          <p:cNvSpPr/>
          <p:nvPr/>
        </p:nvSpPr>
        <p:spPr>
          <a:xfrm>
            <a:off x="749498" y="1643539"/>
            <a:ext cx="13131403" cy="342662"/>
          </a:xfrm>
          <a:prstGeom prst="rect">
            <a:avLst/>
          </a:prstGeom>
          <a:noFill/>
          <a:ln/>
        </p:spPr>
        <p:txBody>
          <a:bodyPr wrap="none" lIns="0" tIns="0" rIns="0" bIns="0" rtlCol="0" anchor="t"/>
          <a:lstStyle/>
          <a:p>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Flutter's layout widgets provide powerful tools for arranging children on the screen, creating responsive and adaptive designs.</a:t>
            </a:r>
            <a:endParaRPr lang="en-US" sz="1650" dirty="0"/>
          </a:p>
        </p:txBody>
      </p:sp>
      <p:sp>
        <p:nvSpPr>
          <p:cNvPr id="4" name="Shape 2"/>
          <p:cNvSpPr/>
          <p:nvPr/>
        </p:nvSpPr>
        <p:spPr>
          <a:xfrm>
            <a:off x="749498" y="2227064"/>
            <a:ext cx="6458664" cy="642461"/>
          </a:xfrm>
          <a:prstGeom prst="roundRect">
            <a:avLst>
              <a:gd name="adj" fmla="val 480026"/>
            </a:avLst>
          </a:prstGeom>
          <a:solidFill>
            <a:srgbClr val="542C49"/>
          </a:solidFill>
          <a:ln w="7620">
            <a:solidFill>
              <a:srgbClr val="6D4562"/>
            </a:solidFill>
            <a:prstDash val="solid"/>
          </a:ln>
        </p:spPr>
      </p:sp>
      <p:sp>
        <p:nvSpPr>
          <p:cNvPr id="5" name="Text 3"/>
          <p:cNvSpPr/>
          <p:nvPr/>
        </p:nvSpPr>
        <p:spPr>
          <a:xfrm>
            <a:off x="3818215" y="2347555"/>
            <a:ext cx="321231" cy="401479"/>
          </a:xfrm>
          <a:prstGeom prst="rect">
            <a:avLst/>
          </a:prstGeom>
          <a:noFill/>
          <a:ln/>
        </p:spPr>
        <p:txBody>
          <a:bodyPr wrap="none" lIns="0" tIns="0" rIns="0" bIns="0" rtlCol="0" anchor="t"/>
          <a:lstStyle/>
          <a:p>
            <a:pPr algn="l" indent="0" marL="0">
              <a:lnSpc>
                <a:spcPts val="2500"/>
              </a:lnSpc>
              <a:buNone/>
            </a:pPr>
            <a:r>
              <a:rPr lang="en-US" sz="2500" dirty="0">
                <a:solidFill>
                  <a:srgbClr val="DAD8E9"/>
                </a:solidFill>
                <a:latin typeface="Prompt Medium" pitchFamily="34" charset="0"/>
                <a:ea typeface="Prompt Medium" pitchFamily="34" charset="-122"/>
                <a:cs typeface="Prompt Medium" pitchFamily="34" charset="-120"/>
              </a:rPr>
              <a:t>1</a:t>
            </a:r>
            <a:endParaRPr lang="en-US" sz="2500" dirty="0"/>
          </a:p>
        </p:txBody>
      </p:sp>
      <p:sp>
        <p:nvSpPr>
          <p:cNvPr id="6" name="Text 4"/>
          <p:cNvSpPr/>
          <p:nvPr/>
        </p:nvSpPr>
        <p:spPr>
          <a:xfrm>
            <a:off x="963573" y="3083600"/>
            <a:ext cx="5782151" cy="297418"/>
          </a:xfrm>
          <a:prstGeom prst="rect">
            <a:avLst/>
          </a:prstGeom>
          <a:noFill/>
          <a:ln/>
        </p:spPr>
        <p:txBody>
          <a:bodyPr wrap="none" lIns="0" tIns="0" rIns="0" bIns="0" rtlCol="0" anchor="t"/>
          <a:lstStyle/>
          <a:p>
            <a:pPr algn="l" indent="0" marL="0">
              <a:lnSpc>
                <a:spcPts val="2300"/>
              </a:lnSpc>
              <a:buNone/>
            </a:pPr>
            <a:r>
              <a:rPr lang="en-US" sz="1850" dirty="0">
                <a:solidFill>
                  <a:srgbClr val="DAD8E9"/>
                </a:solidFill>
                <a:latin typeface="Prompt Medium" pitchFamily="34" charset="0"/>
                <a:ea typeface="Prompt Medium" pitchFamily="34" charset="-122"/>
                <a:cs typeface="Prompt Medium" pitchFamily="34" charset="-120"/>
              </a:rPr>
              <a:t>Column &amp; Row: Vertical and Horizontal Alignment</a:t>
            </a:r>
            <a:endParaRPr lang="en-US" sz="1850" dirty="0"/>
          </a:p>
        </p:txBody>
      </p:sp>
      <p:sp>
        <p:nvSpPr>
          <p:cNvPr id="7" name="Text 5"/>
          <p:cNvSpPr/>
          <p:nvPr/>
        </p:nvSpPr>
        <p:spPr>
          <a:xfrm>
            <a:off x="963573" y="3509486"/>
            <a:ext cx="6030516" cy="1027986"/>
          </a:xfrm>
          <a:prstGeom prst="rect">
            <a:avLst/>
          </a:prstGeom>
          <a:noFill/>
          <a:ln/>
        </p:spPr>
        <p:txBody>
          <a:bodyPr wrap="square" lIns="0" tIns="0" rIns="0" bIns="0" rtlCol="0" anchor="t"/>
          <a:lstStyle/>
          <a:p>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Column</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stacks widgets vertically, while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Row</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arranges them horizontally. They are the backbone of most Flutter layouts, offering control over alignment and spacing for their children.</a:t>
            </a:r>
            <a:endParaRPr lang="en-US" sz="1650" dirty="0"/>
          </a:p>
        </p:txBody>
      </p:sp>
      <p:sp>
        <p:nvSpPr>
          <p:cNvPr id="8" name="Shape 6"/>
          <p:cNvSpPr/>
          <p:nvPr/>
        </p:nvSpPr>
        <p:spPr>
          <a:xfrm>
            <a:off x="7422237" y="2227064"/>
            <a:ext cx="6458664" cy="642461"/>
          </a:xfrm>
          <a:prstGeom prst="roundRect">
            <a:avLst>
              <a:gd name="adj" fmla="val 480026"/>
            </a:avLst>
          </a:prstGeom>
          <a:solidFill>
            <a:srgbClr val="542C49"/>
          </a:solidFill>
          <a:ln w="7620">
            <a:solidFill>
              <a:srgbClr val="6D4562"/>
            </a:solidFill>
            <a:prstDash val="solid"/>
          </a:ln>
        </p:spPr>
      </p:sp>
      <p:sp>
        <p:nvSpPr>
          <p:cNvPr id="9" name="Text 7"/>
          <p:cNvSpPr/>
          <p:nvPr/>
        </p:nvSpPr>
        <p:spPr>
          <a:xfrm>
            <a:off x="10490954" y="2347555"/>
            <a:ext cx="321231" cy="401479"/>
          </a:xfrm>
          <a:prstGeom prst="rect">
            <a:avLst/>
          </a:prstGeom>
          <a:noFill/>
          <a:ln/>
        </p:spPr>
        <p:txBody>
          <a:bodyPr wrap="none" lIns="0" tIns="0" rIns="0" bIns="0" rtlCol="0" anchor="t"/>
          <a:lstStyle/>
          <a:p>
            <a:pPr algn="l" indent="0" marL="0">
              <a:lnSpc>
                <a:spcPts val="2500"/>
              </a:lnSpc>
              <a:buNone/>
            </a:pPr>
            <a:r>
              <a:rPr lang="en-US" sz="2500" dirty="0">
                <a:solidFill>
                  <a:srgbClr val="DAD8E9"/>
                </a:solidFill>
                <a:latin typeface="Prompt Medium" pitchFamily="34" charset="0"/>
                <a:ea typeface="Prompt Medium" pitchFamily="34" charset="-122"/>
                <a:cs typeface="Prompt Medium" pitchFamily="34" charset="-120"/>
              </a:rPr>
              <a:t>2</a:t>
            </a:r>
            <a:endParaRPr lang="en-US" sz="2500" dirty="0"/>
          </a:p>
        </p:txBody>
      </p:sp>
      <p:sp>
        <p:nvSpPr>
          <p:cNvPr id="10" name="Text 8"/>
          <p:cNvSpPr/>
          <p:nvPr/>
        </p:nvSpPr>
        <p:spPr>
          <a:xfrm>
            <a:off x="7636312" y="3083600"/>
            <a:ext cx="3231713" cy="297418"/>
          </a:xfrm>
          <a:prstGeom prst="rect">
            <a:avLst/>
          </a:prstGeom>
          <a:noFill/>
          <a:ln/>
        </p:spPr>
        <p:txBody>
          <a:bodyPr wrap="none" lIns="0" tIns="0" rIns="0" bIns="0" rtlCol="0" anchor="t"/>
          <a:lstStyle/>
          <a:p>
            <a:pPr algn="l" indent="0" marL="0">
              <a:lnSpc>
                <a:spcPts val="2300"/>
              </a:lnSpc>
              <a:buNone/>
            </a:pPr>
            <a:r>
              <a:rPr lang="en-US" sz="1850" dirty="0">
                <a:solidFill>
                  <a:srgbClr val="DAD8E9"/>
                </a:solidFill>
                <a:latin typeface="Prompt Medium" pitchFamily="34" charset="0"/>
                <a:ea typeface="Prompt Medium" pitchFamily="34" charset="-122"/>
                <a:cs typeface="Prompt Medium" pitchFamily="34" charset="-120"/>
              </a:rPr>
              <a:t>Center: Effortless Centering</a:t>
            </a:r>
            <a:endParaRPr lang="en-US" sz="1850" dirty="0"/>
          </a:p>
        </p:txBody>
      </p:sp>
      <p:sp>
        <p:nvSpPr>
          <p:cNvPr id="11" name="Text 9"/>
          <p:cNvSpPr/>
          <p:nvPr/>
        </p:nvSpPr>
        <p:spPr>
          <a:xfrm>
            <a:off x="7636312" y="3509486"/>
            <a:ext cx="6030516" cy="1027986"/>
          </a:xfrm>
          <a:prstGeom prst="rect">
            <a:avLst/>
          </a:prstGeom>
          <a:noFill/>
          <a:ln/>
        </p:spPr>
        <p:txBody>
          <a:bodyPr wrap="square" lIns="0" tIns="0" rIns="0" bIns="0" rtlCol="0" anchor="t"/>
          <a:lstStyle/>
          <a:p>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The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Center</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widget makes it simple to center its single child within the available space. Ideal for aligning content perfectly in the middle of a screen or parent widget.</a:t>
            </a:r>
            <a:endParaRPr lang="en-US" sz="1650" dirty="0"/>
          </a:p>
        </p:txBody>
      </p:sp>
      <p:sp>
        <p:nvSpPr>
          <p:cNvPr id="12" name="Shape 10"/>
          <p:cNvSpPr/>
          <p:nvPr/>
        </p:nvSpPr>
        <p:spPr>
          <a:xfrm>
            <a:off x="749498" y="4965621"/>
            <a:ext cx="6458664" cy="642461"/>
          </a:xfrm>
          <a:prstGeom prst="roundRect">
            <a:avLst>
              <a:gd name="adj" fmla="val 480026"/>
            </a:avLst>
          </a:prstGeom>
          <a:solidFill>
            <a:srgbClr val="542C49"/>
          </a:solidFill>
          <a:ln w="7620">
            <a:solidFill>
              <a:srgbClr val="6D4562"/>
            </a:solidFill>
            <a:prstDash val="solid"/>
          </a:ln>
        </p:spPr>
      </p:sp>
      <p:sp>
        <p:nvSpPr>
          <p:cNvPr id="13" name="Text 11"/>
          <p:cNvSpPr/>
          <p:nvPr/>
        </p:nvSpPr>
        <p:spPr>
          <a:xfrm>
            <a:off x="3818215" y="5086112"/>
            <a:ext cx="321231" cy="401479"/>
          </a:xfrm>
          <a:prstGeom prst="rect">
            <a:avLst/>
          </a:prstGeom>
          <a:noFill/>
          <a:ln/>
        </p:spPr>
        <p:txBody>
          <a:bodyPr wrap="none" lIns="0" tIns="0" rIns="0" bIns="0" rtlCol="0" anchor="t"/>
          <a:lstStyle/>
          <a:p>
            <a:pPr algn="l" indent="0" marL="0">
              <a:lnSpc>
                <a:spcPts val="2500"/>
              </a:lnSpc>
              <a:buNone/>
            </a:pPr>
            <a:r>
              <a:rPr lang="en-US" sz="2500" dirty="0">
                <a:solidFill>
                  <a:srgbClr val="DAD8E9"/>
                </a:solidFill>
                <a:latin typeface="Prompt Medium" pitchFamily="34" charset="0"/>
                <a:ea typeface="Prompt Medium" pitchFamily="34" charset="-122"/>
                <a:cs typeface="Prompt Medium" pitchFamily="34" charset="-120"/>
              </a:rPr>
              <a:t>3</a:t>
            </a:r>
            <a:endParaRPr lang="en-US" sz="2500" dirty="0"/>
          </a:p>
        </p:txBody>
      </p:sp>
      <p:sp>
        <p:nvSpPr>
          <p:cNvPr id="14" name="Text 12"/>
          <p:cNvSpPr/>
          <p:nvPr/>
        </p:nvSpPr>
        <p:spPr>
          <a:xfrm>
            <a:off x="963573" y="5822156"/>
            <a:ext cx="3893582" cy="297418"/>
          </a:xfrm>
          <a:prstGeom prst="rect">
            <a:avLst/>
          </a:prstGeom>
          <a:noFill/>
          <a:ln/>
        </p:spPr>
        <p:txBody>
          <a:bodyPr wrap="none" lIns="0" tIns="0" rIns="0" bIns="0" rtlCol="0" anchor="t"/>
          <a:lstStyle/>
          <a:p>
            <a:pPr algn="l" indent="0" marL="0">
              <a:lnSpc>
                <a:spcPts val="2300"/>
              </a:lnSpc>
              <a:buNone/>
            </a:pPr>
            <a:r>
              <a:rPr lang="en-US" sz="1850" dirty="0">
                <a:solidFill>
                  <a:srgbClr val="DAD8E9"/>
                </a:solidFill>
                <a:latin typeface="Prompt Medium" pitchFamily="34" charset="0"/>
                <a:ea typeface="Prompt Medium" pitchFamily="34" charset="-122"/>
                <a:cs typeface="Prompt Medium" pitchFamily="34" charset="-120"/>
              </a:rPr>
              <a:t>Expanded: Filling Available Space</a:t>
            </a:r>
            <a:endParaRPr lang="en-US" sz="1850" dirty="0"/>
          </a:p>
        </p:txBody>
      </p:sp>
      <p:sp>
        <p:nvSpPr>
          <p:cNvPr id="15" name="Text 13"/>
          <p:cNvSpPr/>
          <p:nvPr/>
        </p:nvSpPr>
        <p:spPr>
          <a:xfrm>
            <a:off x="963573" y="6248043"/>
            <a:ext cx="6030516" cy="1027986"/>
          </a:xfrm>
          <a:prstGeom prst="rect">
            <a:avLst/>
          </a:prstGeom>
          <a:noFill/>
          <a:ln/>
        </p:spPr>
        <p:txBody>
          <a:bodyPr wrap="square" lIns="0" tIns="0" rIns="0" bIns="0" rtlCol="0" anchor="t"/>
          <a:lstStyle/>
          <a:p>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Within a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Row</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or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Column</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Expanded</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forces its child to fill any remaining space. This is essential for creating responsive layouts where elements adapt to different screen sizes.</a:t>
            </a:r>
            <a:endParaRPr lang="en-US" sz="1650" dirty="0"/>
          </a:p>
        </p:txBody>
      </p:sp>
      <p:sp>
        <p:nvSpPr>
          <p:cNvPr id="16" name="Shape 14"/>
          <p:cNvSpPr/>
          <p:nvPr/>
        </p:nvSpPr>
        <p:spPr>
          <a:xfrm>
            <a:off x="7422237" y="4965621"/>
            <a:ext cx="6458664" cy="642461"/>
          </a:xfrm>
          <a:prstGeom prst="roundRect">
            <a:avLst>
              <a:gd name="adj" fmla="val 480026"/>
            </a:avLst>
          </a:prstGeom>
          <a:solidFill>
            <a:srgbClr val="542C49"/>
          </a:solidFill>
          <a:ln w="7620">
            <a:solidFill>
              <a:srgbClr val="6D4562"/>
            </a:solidFill>
            <a:prstDash val="solid"/>
          </a:ln>
        </p:spPr>
      </p:sp>
      <p:sp>
        <p:nvSpPr>
          <p:cNvPr id="17" name="Text 15"/>
          <p:cNvSpPr/>
          <p:nvPr/>
        </p:nvSpPr>
        <p:spPr>
          <a:xfrm>
            <a:off x="10490954" y="5086112"/>
            <a:ext cx="321231" cy="401479"/>
          </a:xfrm>
          <a:prstGeom prst="rect">
            <a:avLst/>
          </a:prstGeom>
          <a:noFill/>
          <a:ln/>
        </p:spPr>
        <p:txBody>
          <a:bodyPr wrap="none" lIns="0" tIns="0" rIns="0" bIns="0" rtlCol="0" anchor="t"/>
          <a:lstStyle/>
          <a:p>
            <a:pPr algn="l" indent="0" marL="0">
              <a:lnSpc>
                <a:spcPts val="2500"/>
              </a:lnSpc>
              <a:buNone/>
            </a:pPr>
            <a:r>
              <a:rPr lang="en-US" sz="2500" dirty="0">
                <a:solidFill>
                  <a:srgbClr val="DAD8E9"/>
                </a:solidFill>
                <a:latin typeface="Prompt Medium" pitchFamily="34" charset="0"/>
                <a:ea typeface="Prompt Medium" pitchFamily="34" charset="-122"/>
                <a:cs typeface="Prompt Medium" pitchFamily="34" charset="-120"/>
              </a:rPr>
              <a:t>4</a:t>
            </a:r>
            <a:endParaRPr lang="en-US" sz="2500" dirty="0"/>
          </a:p>
        </p:txBody>
      </p:sp>
      <p:sp>
        <p:nvSpPr>
          <p:cNvPr id="18" name="Text 16"/>
          <p:cNvSpPr/>
          <p:nvPr/>
        </p:nvSpPr>
        <p:spPr>
          <a:xfrm>
            <a:off x="7636312" y="5822156"/>
            <a:ext cx="3000018" cy="297418"/>
          </a:xfrm>
          <a:prstGeom prst="rect">
            <a:avLst/>
          </a:prstGeom>
          <a:noFill/>
          <a:ln/>
        </p:spPr>
        <p:txBody>
          <a:bodyPr wrap="none" lIns="0" tIns="0" rIns="0" bIns="0" rtlCol="0" anchor="t"/>
          <a:lstStyle/>
          <a:p>
            <a:pPr algn="l" indent="0" marL="0">
              <a:lnSpc>
                <a:spcPts val="2300"/>
              </a:lnSpc>
              <a:buNone/>
            </a:pPr>
            <a:r>
              <a:rPr lang="en-US" sz="1850" dirty="0">
                <a:solidFill>
                  <a:srgbClr val="DAD8E9"/>
                </a:solidFill>
                <a:latin typeface="Prompt Medium" pitchFamily="34" charset="0"/>
                <a:ea typeface="Prompt Medium" pitchFamily="34" charset="-122"/>
                <a:cs typeface="Prompt Medium" pitchFamily="34" charset="-120"/>
              </a:rPr>
              <a:t>Flexible: Adaptable Sizing</a:t>
            </a:r>
            <a:endParaRPr lang="en-US" sz="1850" dirty="0"/>
          </a:p>
        </p:txBody>
      </p:sp>
      <p:sp>
        <p:nvSpPr>
          <p:cNvPr id="19" name="Text 17"/>
          <p:cNvSpPr/>
          <p:nvPr/>
        </p:nvSpPr>
        <p:spPr>
          <a:xfrm>
            <a:off x="7636312" y="6248043"/>
            <a:ext cx="6030516" cy="1027986"/>
          </a:xfrm>
          <a:prstGeom prst="rect">
            <a:avLst/>
          </a:prstGeom>
          <a:noFill/>
          <a:ln/>
        </p:spPr>
        <p:txBody>
          <a:bodyPr wrap="square" lIns="0" tIns="0" rIns="0" bIns="0" rtlCol="0" anchor="t"/>
          <a:lstStyle/>
          <a:p>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Flexible</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allows a child to occupy a flexible portion of space within a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Row</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or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Column</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similar to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Expanded</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but it also permits the child to shrink if needed, preventing overflow issues.</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03791" y="631507"/>
            <a:ext cx="8790861" cy="510302"/>
          </a:xfrm>
          <a:prstGeom prst="rect">
            <a:avLst/>
          </a:prstGeom>
          <a:noFill/>
          <a:ln/>
        </p:spPr>
        <p:txBody>
          <a:bodyPr wrap="none" lIns="0" tIns="0" rIns="0" bIns="0" rtlCol="0" anchor="t"/>
          <a:lstStyle/>
          <a:p>
            <a:pPr algn="l" indent="0" marL="0">
              <a:lnSpc>
                <a:spcPts val="4000"/>
              </a:lnSpc>
              <a:buNone/>
            </a:pPr>
            <a:r>
              <a:rPr lang="en-US" sz="3200" dirty="0">
                <a:solidFill>
                  <a:srgbClr val="C6BFEE"/>
                </a:solidFill>
                <a:latin typeface="Prompt Medium" pitchFamily="34" charset="0"/>
                <a:ea typeface="Prompt Medium" pitchFamily="34" charset="-122"/>
                <a:cs typeface="Prompt Medium" pitchFamily="34" charset="-120"/>
              </a:rPr>
              <a:t>Scaffold: The Blueprint for Your App Screen</a:t>
            </a:r>
            <a:endParaRPr lang="en-US" sz="3200" dirty="0"/>
          </a:p>
        </p:txBody>
      </p:sp>
      <p:sp>
        <p:nvSpPr>
          <p:cNvPr id="3" name="Text 1"/>
          <p:cNvSpPr/>
          <p:nvPr/>
        </p:nvSpPr>
        <p:spPr>
          <a:xfrm>
            <a:off x="803791" y="1601033"/>
            <a:ext cx="13022818" cy="734854"/>
          </a:xfrm>
          <a:prstGeom prst="rect">
            <a:avLst/>
          </a:prstGeom>
          <a:noFill/>
          <a:ln/>
        </p:spPr>
        <p:txBody>
          <a:bodyPr wrap="square" lIns="0" tIns="0" rIns="0" bIns="0" rtlCol="0" anchor="t"/>
          <a:lstStyle/>
          <a:p>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The </a:t>
            </a:r>
            <a:pPr algn="l" indent="0" marL="0">
              <a:lnSpc>
                <a:spcPts val="2850"/>
              </a:lnSpc>
              <a:buNone/>
            </a:pPr>
            <a:r>
              <a:rPr lang="en-US" sz="1800" b="1" dirty="0">
                <a:solidFill>
                  <a:srgbClr val="DAD8E9"/>
                </a:solidFill>
                <a:latin typeface="Mukta Light" pitchFamily="34" charset="0"/>
                <a:ea typeface="Mukta Light" pitchFamily="34" charset="-122"/>
                <a:cs typeface="Mukta Light" pitchFamily="34" charset="-120"/>
              </a:rPr>
              <a:t>Scaffold</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widget provides a basic visual structure for your app, implementing the material design layout structure. It's the starting point for most screens, offering common UI elements pre-configured for consistency.</a:t>
            </a:r>
            <a:endParaRPr lang="en-US" sz="1800" dirty="0"/>
          </a:p>
        </p:txBody>
      </p:sp>
      <p:sp>
        <p:nvSpPr>
          <p:cNvPr id="4" name="Text 2"/>
          <p:cNvSpPr/>
          <p:nvPr/>
        </p:nvSpPr>
        <p:spPr>
          <a:xfrm>
            <a:off x="803791" y="2800945"/>
            <a:ext cx="7589520" cy="734854"/>
          </a:xfrm>
          <a:prstGeom prst="rect">
            <a:avLst/>
          </a:prstGeom>
          <a:noFill/>
          <a:ln/>
        </p:spPr>
        <p:txBody>
          <a:bodyPr wrap="square" lIns="0" tIns="0" rIns="0" bIns="0" rtlCol="0" anchor="t"/>
          <a:lstStyle/>
          <a:p>
            <a:pPr algn="l" marL="342900" indent="-342900">
              <a:lnSpc>
                <a:spcPts val="2850"/>
              </a:lnSpc>
              <a:buSzPct val="100000"/>
              <a:buChar char="•"/>
            </a:pPr>
            <a:r>
              <a:rPr lang="en-US" sz="1800" b="1" dirty="0">
                <a:solidFill>
                  <a:srgbClr val="DAD8E9"/>
                </a:solidFill>
                <a:latin typeface="Mukta Light" pitchFamily="34" charset="0"/>
                <a:ea typeface="Mukta Light" pitchFamily="34" charset="-122"/>
                <a:cs typeface="Mukta Light" pitchFamily="34" charset="-120"/>
              </a:rPr>
              <a:t>AppBar:</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The top-most bar, typically containing the title, actions, and leading widgets.</a:t>
            </a:r>
            <a:endParaRPr lang="en-US" sz="1800" dirty="0"/>
          </a:p>
        </p:txBody>
      </p:sp>
      <p:sp>
        <p:nvSpPr>
          <p:cNvPr id="5" name="Text 3"/>
          <p:cNvSpPr/>
          <p:nvPr/>
        </p:nvSpPr>
        <p:spPr>
          <a:xfrm>
            <a:off x="803791" y="3616166"/>
            <a:ext cx="7589520" cy="734854"/>
          </a:xfrm>
          <a:prstGeom prst="rect">
            <a:avLst/>
          </a:prstGeom>
          <a:noFill/>
          <a:ln/>
        </p:spPr>
        <p:txBody>
          <a:bodyPr wrap="square" lIns="0" tIns="0" rIns="0" bIns="0" rtlCol="0" anchor="t"/>
          <a:lstStyle/>
          <a:p>
            <a:pPr algn="l" marL="342900" indent="-342900">
              <a:lnSpc>
                <a:spcPts val="2850"/>
              </a:lnSpc>
              <a:buSzPct val="100000"/>
              <a:buChar char="•"/>
            </a:pPr>
            <a:r>
              <a:rPr lang="en-US" sz="1800" b="1" dirty="0">
                <a:solidFill>
                  <a:srgbClr val="DAD8E9"/>
                </a:solidFill>
                <a:latin typeface="Mukta Light" pitchFamily="34" charset="0"/>
                <a:ea typeface="Mukta Light" pitchFamily="34" charset="-122"/>
                <a:cs typeface="Mukta Light" pitchFamily="34" charset="-120"/>
              </a:rPr>
              <a:t>Body:</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The primary content of the screen, filling the available space below the AppBar.</a:t>
            </a:r>
            <a:endParaRPr lang="en-US" sz="1800" dirty="0"/>
          </a:p>
        </p:txBody>
      </p:sp>
      <p:sp>
        <p:nvSpPr>
          <p:cNvPr id="6" name="Text 4"/>
          <p:cNvSpPr/>
          <p:nvPr/>
        </p:nvSpPr>
        <p:spPr>
          <a:xfrm>
            <a:off x="803791" y="4431387"/>
            <a:ext cx="7589520" cy="734854"/>
          </a:xfrm>
          <a:prstGeom prst="rect">
            <a:avLst/>
          </a:prstGeom>
          <a:noFill/>
          <a:ln/>
        </p:spPr>
        <p:txBody>
          <a:bodyPr wrap="square" lIns="0" tIns="0" rIns="0" bIns="0" rtlCol="0" anchor="t"/>
          <a:lstStyle/>
          <a:p>
            <a:pPr algn="l" marL="342900" indent="-342900">
              <a:lnSpc>
                <a:spcPts val="2850"/>
              </a:lnSpc>
              <a:buSzPct val="100000"/>
              <a:buChar char="•"/>
            </a:pPr>
            <a:r>
              <a:rPr lang="en-US" sz="1800" b="1" dirty="0">
                <a:solidFill>
                  <a:srgbClr val="DAD8E9"/>
                </a:solidFill>
                <a:latin typeface="Mukta Light" pitchFamily="34" charset="0"/>
                <a:ea typeface="Mukta Light" pitchFamily="34" charset="-122"/>
                <a:cs typeface="Mukta Light" pitchFamily="34" charset="-120"/>
              </a:rPr>
              <a:t>FloatingActionButton:</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A prominent circular button often used for the primary action on a screen.</a:t>
            </a:r>
            <a:endParaRPr lang="en-US" sz="1800" dirty="0"/>
          </a:p>
        </p:txBody>
      </p:sp>
      <p:sp>
        <p:nvSpPr>
          <p:cNvPr id="7" name="Text 5"/>
          <p:cNvSpPr/>
          <p:nvPr/>
        </p:nvSpPr>
        <p:spPr>
          <a:xfrm>
            <a:off x="803791" y="5246608"/>
            <a:ext cx="7589520" cy="367427"/>
          </a:xfrm>
          <a:prstGeom prst="rect">
            <a:avLst/>
          </a:prstGeom>
          <a:noFill/>
          <a:ln/>
        </p:spPr>
        <p:txBody>
          <a:bodyPr wrap="none" lIns="0" tIns="0" rIns="0" bIns="0" rtlCol="0" anchor="t"/>
          <a:lstStyle/>
          <a:p>
            <a:pPr algn="l" marL="342900" indent="-342900">
              <a:lnSpc>
                <a:spcPts val="2850"/>
              </a:lnSpc>
              <a:buSzPct val="100000"/>
              <a:buChar char="•"/>
            </a:pPr>
            <a:r>
              <a:rPr lang="en-US" sz="1800" b="1" dirty="0">
                <a:solidFill>
                  <a:srgbClr val="DAD8E9"/>
                </a:solidFill>
                <a:latin typeface="Mukta Light" pitchFamily="34" charset="0"/>
                <a:ea typeface="Mukta Light" pitchFamily="34" charset="-122"/>
                <a:cs typeface="Mukta Light" pitchFamily="34" charset="-120"/>
              </a:rPr>
              <a:t>Drawer:</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A panel that slides out from the side, typically for navigation links.</a:t>
            </a:r>
            <a:endParaRPr lang="en-US" sz="1800" dirty="0"/>
          </a:p>
        </p:txBody>
      </p:sp>
      <p:sp>
        <p:nvSpPr>
          <p:cNvPr id="8" name="Text 6"/>
          <p:cNvSpPr/>
          <p:nvPr/>
        </p:nvSpPr>
        <p:spPr>
          <a:xfrm>
            <a:off x="803791" y="5694402"/>
            <a:ext cx="7589520" cy="734854"/>
          </a:xfrm>
          <a:prstGeom prst="rect">
            <a:avLst/>
          </a:prstGeom>
          <a:noFill/>
          <a:ln/>
        </p:spPr>
        <p:txBody>
          <a:bodyPr wrap="square" lIns="0" tIns="0" rIns="0" bIns="0" rtlCol="0" anchor="t"/>
          <a:lstStyle/>
          <a:p>
            <a:pPr algn="l" marL="342900" indent="-342900">
              <a:lnSpc>
                <a:spcPts val="2850"/>
              </a:lnSpc>
              <a:buSzPct val="100000"/>
              <a:buChar char="•"/>
            </a:pPr>
            <a:r>
              <a:rPr lang="en-US" sz="1800" b="1" dirty="0">
                <a:solidFill>
                  <a:srgbClr val="DAD8E9"/>
                </a:solidFill>
                <a:latin typeface="Mukta Light" pitchFamily="34" charset="0"/>
                <a:ea typeface="Mukta Light" pitchFamily="34" charset="-122"/>
                <a:cs typeface="Mukta Light" pitchFamily="34" charset="-120"/>
              </a:rPr>
              <a:t>BottomNavigationBar:</a:t>
            </a:r>
            <a:pPr algn="l" indent="0" marL="0">
              <a:lnSpc>
                <a:spcPts val="2850"/>
              </a:lnSpc>
              <a:buNone/>
            </a:pPr>
            <a:r>
              <a:rPr lang="en-US" sz="1800" dirty="0">
                <a:solidFill>
                  <a:srgbClr val="DAD8E9"/>
                </a:solidFill>
                <a:latin typeface="Mukta Light" pitchFamily="34" charset="0"/>
                <a:ea typeface="Mukta Light" pitchFamily="34" charset="-122"/>
                <a:cs typeface="Mukta Light" pitchFamily="34" charset="-120"/>
              </a:rPr>
              <a:t> A horizontal bar at the bottom of the screen for quick navigation between top-level views.</a:t>
            </a:r>
            <a:endParaRPr lang="en-US" sz="1800" dirty="0"/>
          </a:p>
        </p:txBody>
      </p:sp>
      <p:sp>
        <p:nvSpPr>
          <p:cNvPr id="9" name="Text 7"/>
          <p:cNvSpPr/>
          <p:nvPr/>
        </p:nvSpPr>
        <p:spPr>
          <a:xfrm>
            <a:off x="803791" y="6635948"/>
            <a:ext cx="7589520" cy="382667"/>
          </a:xfrm>
          <a:prstGeom prst="rect">
            <a:avLst/>
          </a:prstGeom>
          <a:noFill/>
          <a:ln/>
        </p:spPr>
        <p:txBody>
          <a:bodyPr wrap="none" lIns="0" tIns="0" rIns="0" bIns="0" rtlCol="0" anchor="t"/>
          <a:lstStyle/>
          <a:p>
            <a:pPr algn="l" indent="0" marL="0">
              <a:lnSpc>
                <a:spcPts val="2850"/>
              </a:lnSpc>
              <a:buNone/>
            </a:pPr>
            <a:r>
              <a:rPr lang="en-US" sz="1800" dirty="0">
                <a:solidFill>
                  <a:srgbClr val="DAD8E9"/>
                </a:solidFill>
                <a:highlight>
                  <a:srgbClr val="181930"/>
                </a:highlight>
                <a:latin typeface="Consolas" pitchFamily="34" charset="0"/>
                <a:ea typeface="Consolas" pitchFamily="34" charset="-122"/>
                <a:cs typeface="Consolas" pitchFamily="34" charset="-120"/>
              </a:rPr>
              <a:t>Scaffold(appBar: AppBar(title: Text("Home")), body: ...)</a:t>
            </a:r>
            <a:endParaRPr lang="en-US" sz="1800" dirty="0"/>
          </a:p>
        </p:txBody>
      </p:sp>
      <p:pic>
        <p:nvPicPr>
          <p:cNvPr id="10" name="Image 0" descr="preencoded.png">    </p:cNvPr>
          <p:cNvPicPr>
            <a:picLocks noChangeAspect="1"/>
          </p:cNvPicPr>
          <p:nvPr/>
        </p:nvPicPr>
        <p:blipFill>
          <a:blip r:embed="rId1"/>
          <a:stretch>
            <a:fillRect/>
          </a:stretch>
        </p:blipFill>
        <p:spPr>
          <a:xfrm>
            <a:off x="8961239" y="2852618"/>
            <a:ext cx="4872871" cy="487287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40331" y="644128"/>
            <a:ext cx="8210431" cy="470059"/>
          </a:xfrm>
          <a:prstGeom prst="rect">
            <a:avLst/>
          </a:prstGeom>
          <a:noFill/>
          <a:ln/>
        </p:spPr>
        <p:txBody>
          <a:bodyPr wrap="none" lIns="0" tIns="0" rIns="0" bIns="0" rtlCol="0" anchor="t"/>
          <a:lstStyle/>
          <a:p>
            <a:pPr algn="l" indent="0" marL="0">
              <a:lnSpc>
                <a:spcPts val="3700"/>
              </a:lnSpc>
              <a:buNone/>
            </a:pPr>
            <a:r>
              <a:rPr lang="en-US" sz="2950" dirty="0">
                <a:solidFill>
                  <a:srgbClr val="C6BFEE"/>
                </a:solidFill>
                <a:latin typeface="Prompt Medium" pitchFamily="34" charset="0"/>
                <a:ea typeface="Prompt Medium" pitchFamily="34" charset="-122"/>
                <a:cs typeface="Prompt Medium" pitchFamily="34" charset="-120"/>
              </a:rPr>
              <a:t>Displaying Content: Text, Image, &amp; SizedBox</a:t>
            </a:r>
            <a:endParaRPr lang="en-US" sz="2950" dirty="0"/>
          </a:p>
        </p:txBody>
      </p:sp>
      <p:sp>
        <p:nvSpPr>
          <p:cNvPr id="3" name="Text 1"/>
          <p:cNvSpPr/>
          <p:nvPr/>
        </p:nvSpPr>
        <p:spPr>
          <a:xfrm>
            <a:off x="740331" y="1537216"/>
            <a:ext cx="13149739" cy="338495"/>
          </a:xfrm>
          <a:prstGeom prst="rect">
            <a:avLst/>
          </a:prstGeom>
          <a:noFill/>
          <a:ln/>
        </p:spPr>
        <p:txBody>
          <a:bodyPr wrap="none" lIns="0" tIns="0" rIns="0" bIns="0" rtlCol="0" anchor="t"/>
          <a:lstStyle/>
          <a:p>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These fundamental widgets are essential for presenting information and managing spacing within your Flutter applications.</a:t>
            </a:r>
            <a:endParaRPr lang="en-US" sz="1650" dirty="0"/>
          </a:p>
        </p:txBody>
      </p:sp>
      <p:pic>
        <p:nvPicPr>
          <p:cNvPr id="4" name="Image 0" descr="preencoded.png">    </p:cNvPr>
          <p:cNvPicPr>
            <a:picLocks noChangeAspect="1"/>
          </p:cNvPicPr>
          <p:nvPr/>
        </p:nvPicPr>
        <p:blipFill>
          <a:blip r:embed="rId1"/>
          <a:stretch>
            <a:fillRect/>
          </a:stretch>
        </p:blipFill>
        <p:spPr>
          <a:xfrm>
            <a:off x="740331" y="2113598"/>
            <a:ext cx="4206954" cy="2600087"/>
          </a:xfrm>
          <a:prstGeom prst="rect">
            <a:avLst/>
          </a:prstGeom>
        </p:spPr>
      </p:pic>
      <p:sp>
        <p:nvSpPr>
          <p:cNvPr id="5" name="Text 2"/>
          <p:cNvSpPr/>
          <p:nvPr/>
        </p:nvSpPr>
        <p:spPr>
          <a:xfrm>
            <a:off x="740331" y="4925139"/>
            <a:ext cx="3371136" cy="352544"/>
          </a:xfrm>
          <a:prstGeom prst="rect">
            <a:avLst/>
          </a:prstGeom>
          <a:noFill/>
          <a:ln/>
        </p:spPr>
        <p:txBody>
          <a:bodyPr wrap="none" lIns="0" tIns="0" rIns="0" bIns="0" rtlCol="0" anchor="t"/>
          <a:lstStyle/>
          <a:p>
            <a:pPr algn="l" indent="0" marL="0">
              <a:lnSpc>
                <a:spcPts val="2750"/>
              </a:lnSpc>
              <a:buNone/>
            </a:pPr>
            <a:r>
              <a:rPr lang="en-US" sz="2200" dirty="0">
                <a:solidFill>
                  <a:srgbClr val="DAD8E9"/>
                </a:solidFill>
                <a:latin typeface="Prompt Medium" pitchFamily="34" charset="0"/>
                <a:ea typeface="Prompt Medium" pitchFamily="34" charset="-122"/>
                <a:cs typeface="Prompt Medium" pitchFamily="34" charset="-120"/>
              </a:rPr>
              <a:t>Text: Styling Your Words</a:t>
            </a:r>
            <a:endParaRPr lang="en-US" sz="2200" dirty="0"/>
          </a:p>
        </p:txBody>
      </p:sp>
      <p:sp>
        <p:nvSpPr>
          <p:cNvPr id="6" name="Text 3"/>
          <p:cNvSpPr/>
          <p:nvPr/>
        </p:nvSpPr>
        <p:spPr>
          <a:xfrm>
            <a:off x="740331" y="5404604"/>
            <a:ext cx="4206954" cy="1353979"/>
          </a:xfrm>
          <a:prstGeom prst="rect">
            <a:avLst/>
          </a:prstGeom>
          <a:noFill/>
          <a:ln/>
        </p:spPr>
        <p:txBody>
          <a:bodyPr wrap="square" lIns="0" tIns="0" rIns="0" bIns="0" rtlCol="0" anchor="t"/>
          <a:lstStyle/>
          <a:p>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The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Text</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widget displays a string of text. You can fully customize its appearance with various properties like font size, weight, and color to match your app's design language.</a:t>
            </a:r>
            <a:endParaRPr lang="en-US" sz="1650" dirty="0"/>
          </a:p>
        </p:txBody>
      </p:sp>
      <p:sp>
        <p:nvSpPr>
          <p:cNvPr id="7" name="Text 4"/>
          <p:cNvSpPr/>
          <p:nvPr/>
        </p:nvSpPr>
        <p:spPr>
          <a:xfrm>
            <a:off x="740331" y="6885503"/>
            <a:ext cx="4206954" cy="361355"/>
          </a:xfrm>
          <a:prstGeom prst="rect">
            <a:avLst/>
          </a:prstGeom>
          <a:noFill/>
          <a:ln/>
        </p:spPr>
        <p:txBody>
          <a:bodyPr wrap="none" lIns="0" tIns="0" rIns="0" bIns="0" rtlCol="0" anchor="t"/>
          <a:lstStyle/>
          <a:p>
            <a:pPr algn="l" indent="0" marL="0">
              <a:lnSpc>
                <a:spcPts val="2650"/>
              </a:lnSpc>
              <a:buNone/>
            </a:pPr>
            <a:r>
              <a:rPr lang="en-US" sz="1650" dirty="0">
                <a:solidFill>
                  <a:srgbClr val="DAD8E9"/>
                </a:solidFill>
                <a:highlight>
                  <a:srgbClr val="181930"/>
                </a:highlight>
                <a:latin typeface="Consolas" pitchFamily="34" charset="0"/>
                <a:ea typeface="Consolas" pitchFamily="34" charset="-122"/>
                <a:cs typeface="Consolas" pitchFamily="34" charset="-120"/>
              </a:rPr>
              <a:t>Text("Hello", style: TextStyle(fontSize: 20))</a:t>
            </a:r>
            <a:endParaRPr lang="en-US" sz="1650" dirty="0"/>
          </a:p>
        </p:txBody>
      </p:sp>
      <p:pic>
        <p:nvPicPr>
          <p:cNvPr id="8" name="Image 1" descr="preencoded.png">    </p:cNvPr>
          <p:cNvPicPr>
            <a:picLocks noChangeAspect="1"/>
          </p:cNvPicPr>
          <p:nvPr/>
        </p:nvPicPr>
        <p:blipFill>
          <a:blip r:embed="rId2"/>
          <a:stretch>
            <a:fillRect/>
          </a:stretch>
        </p:blipFill>
        <p:spPr>
          <a:xfrm>
            <a:off x="5211604" y="2113598"/>
            <a:ext cx="4207073" cy="2600087"/>
          </a:xfrm>
          <a:prstGeom prst="rect">
            <a:avLst/>
          </a:prstGeom>
        </p:spPr>
      </p:pic>
      <p:sp>
        <p:nvSpPr>
          <p:cNvPr id="9" name="Text 5"/>
          <p:cNvSpPr/>
          <p:nvPr/>
        </p:nvSpPr>
        <p:spPr>
          <a:xfrm>
            <a:off x="5211604" y="4925139"/>
            <a:ext cx="3479125" cy="352544"/>
          </a:xfrm>
          <a:prstGeom prst="rect">
            <a:avLst/>
          </a:prstGeom>
          <a:noFill/>
          <a:ln/>
        </p:spPr>
        <p:txBody>
          <a:bodyPr wrap="none" lIns="0" tIns="0" rIns="0" bIns="0" rtlCol="0" anchor="t"/>
          <a:lstStyle/>
          <a:p>
            <a:pPr algn="l" indent="0" marL="0">
              <a:lnSpc>
                <a:spcPts val="2750"/>
              </a:lnSpc>
              <a:buNone/>
            </a:pPr>
            <a:r>
              <a:rPr lang="en-US" sz="2200" dirty="0">
                <a:solidFill>
                  <a:srgbClr val="DAD8E9"/>
                </a:solidFill>
                <a:latin typeface="Prompt Medium" pitchFamily="34" charset="0"/>
                <a:ea typeface="Prompt Medium" pitchFamily="34" charset="-122"/>
                <a:cs typeface="Prompt Medium" pitchFamily="34" charset="-120"/>
              </a:rPr>
              <a:t>Image: Visual Storytelling</a:t>
            </a:r>
            <a:endParaRPr lang="en-US" sz="2200" dirty="0"/>
          </a:p>
        </p:txBody>
      </p:sp>
      <p:sp>
        <p:nvSpPr>
          <p:cNvPr id="10" name="Text 6"/>
          <p:cNvSpPr/>
          <p:nvPr/>
        </p:nvSpPr>
        <p:spPr>
          <a:xfrm>
            <a:off x="5211604" y="5404604"/>
            <a:ext cx="4207073" cy="1692473"/>
          </a:xfrm>
          <a:prstGeom prst="rect">
            <a:avLst/>
          </a:prstGeom>
          <a:noFill/>
          <a:ln/>
        </p:spPr>
        <p:txBody>
          <a:bodyPr wrap="square" lIns="0" tIns="0" rIns="0" bIns="0" rtlCol="0" anchor="t"/>
          <a:lstStyle/>
          <a:p>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The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Image</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widget allows you to display graphics from various sources. Use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Image.asset</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for local images bundled with your app, and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Image.network</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for images loaded from the internet.</a:t>
            </a:r>
            <a:endParaRPr lang="en-US" sz="1650" dirty="0"/>
          </a:p>
        </p:txBody>
      </p:sp>
      <p:sp>
        <p:nvSpPr>
          <p:cNvPr id="11" name="Text 7"/>
          <p:cNvSpPr/>
          <p:nvPr/>
        </p:nvSpPr>
        <p:spPr>
          <a:xfrm>
            <a:off x="5211604" y="7223998"/>
            <a:ext cx="4207073" cy="361355"/>
          </a:xfrm>
          <a:prstGeom prst="rect">
            <a:avLst/>
          </a:prstGeom>
          <a:noFill/>
          <a:ln/>
        </p:spPr>
        <p:txBody>
          <a:bodyPr wrap="none" lIns="0" tIns="0" rIns="0" bIns="0" rtlCol="0" anchor="t"/>
          <a:lstStyle/>
          <a:p>
            <a:pPr algn="l" indent="0" marL="0">
              <a:lnSpc>
                <a:spcPts val="2650"/>
              </a:lnSpc>
              <a:buNone/>
            </a:pPr>
            <a:r>
              <a:rPr lang="en-US" sz="1650" dirty="0">
                <a:solidFill>
                  <a:srgbClr val="DAD8E9"/>
                </a:solidFill>
                <a:highlight>
                  <a:srgbClr val="181930"/>
                </a:highlight>
                <a:latin typeface="Consolas" pitchFamily="34" charset="0"/>
                <a:ea typeface="Consolas" pitchFamily="34" charset="-122"/>
                <a:cs typeface="Consolas" pitchFamily="34" charset="-120"/>
              </a:rPr>
              <a:t>Image.asset("assets/logo.png")</a:t>
            </a:r>
            <a:endParaRPr lang="en-US" sz="1650" dirty="0"/>
          </a:p>
        </p:txBody>
      </p:sp>
      <p:pic>
        <p:nvPicPr>
          <p:cNvPr id="12" name="Image 2" descr="preencoded.png">    </p:cNvPr>
          <p:cNvPicPr>
            <a:picLocks noChangeAspect="1"/>
          </p:cNvPicPr>
          <p:nvPr/>
        </p:nvPicPr>
        <p:blipFill>
          <a:blip r:embed="rId3"/>
          <a:stretch>
            <a:fillRect/>
          </a:stretch>
        </p:blipFill>
        <p:spPr>
          <a:xfrm>
            <a:off x="9682996" y="2113598"/>
            <a:ext cx="4206954" cy="2600087"/>
          </a:xfrm>
          <a:prstGeom prst="rect">
            <a:avLst/>
          </a:prstGeom>
        </p:spPr>
      </p:pic>
      <p:sp>
        <p:nvSpPr>
          <p:cNvPr id="13" name="Text 8"/>
          <p:cNvSpPr/>
          <p:nvPr/>
        </p:nvSpPr>
        <p:spPr>
          <a:xfrm>
            <a:off x="9682996" y="4925139"/>
            <a:ext cx="4206954" cy="705088"/>
          </a:xfrm>
          <a:prstGeom prst="rect">
            <a:avLst/>
          </a:prstGeom>
          <a:noFill/>
          <a:ln/>
        </p:spPr>
        <p:txBody>
          <a:bodyPr wrap="square" lIns="0" tIns="0" rIns="0" bIns="0" rtlCol="0" anchor="t"/>
          <a:lstStyle/>
          <a:p>
            <a:pPr algn="l" indent="0" marL="0">
              <a:lnSpc>
                <a:spcPts val="2750"/>
              </a:lnSpc>
              <a:buNone/>
            </a:pPr>
            <a:r>
              <a:rPr lang="en-US" sz="2200" dirty="0">
                <a:solidFill>
                  <a:srgbClr val="DAD8E9"/>
                </a:solidFill>
                <a:latin typeface="Prompt Medium" pitchFamily="34" charset="0"/>
                <a:ea typeface="Prompt Medium" pitchFamily="34" charset="-122"/>
                <a:cs typeface="Prompt Medium" pitchFamily="34" charset="-120"/>
              </a:rPr>
              <a:t>SizedBox: Precise Spacing Control</a:t>
            </a:r>
            <a:endParaRPr lang="en-US" sz="2200" dirty="0"/>
          </a:p>
        </p:txBody>
      </p:sp>
      <p:sp>
        <p:nvSpPr>
          <p:cNvPr id="14" name="Text 9"/>
          <p:cNvSpPr/>
          <p:nvPr/>
        </p:nvSpPr>
        <p:spPr>
          <a:xfrm>
            <a:off x="9682996" y="5757148"/>
            <a:ext cx="4206954" cy="1353979"/>
          </a:xfrm>
          <a:prstGeom prst="rect">
            <a:avLst/>
          </a:prstGeom>
          <a:noFill/>
          <a:ln/>
        </p:spPr>
        <p:txBody>
          <a:bodyPr wrap="square" lIns="0" tIns="0" rIns="0" bIns="0" rtlCol="0" anchor="t"/>
          <a:lstStyle/>
          <a:p>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The </a:t>
            </a:r>
            <a:pPr algn="l" indent="0" marL="0">
              <a:lnSpc>
                <a:spcPts val="2650"/>
              </a:lnSpc>
              <a:buNone/>
            </a:pPr>
            <a:r>
              <a:rPr lang="en-US" sz="1650" b="1" dirty="0">
                <a:solidFill>
                  <a:srgbClr val="DAD8E9"/>
                </a:solidFill>
                <a:latin typeface="Mukta Light" pitchFamily="34" charset="0"/>
                <a:ea typeface="Mukta Light" pitchFamily="34" charset="-122"/>
                <a:cs typeface="Mukta Light" pitchFamily="34" charset="-120"/>
              </a:rPr>
              <a:t>SizedBox</a:t>
            </a:r>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 widget creates a box with a specified width and/or height. It's invaluable for adding fixed spacing between other widgets, ensuring consistent layout and visual separation.</a:t>
            </a:r>
            <a:endParaRPr lang="en-US" sz="1650" dirty="0"/>
          </a:p>
        </p:txBody>
      </p:sp>
      <p:sp>
        <p:nvSpPr>
          <p:cNvPr id="15" name="Text 10"/>
          <p:cNvSpPr/>
          <p:nvPr/>
        </p:nvSpPr>
        <p:spPr>
          <a:xfrm>
            <a:off x="9682996" y="7238047"/>
            <a:ext cx="4206954" cy="338495"/>
          </a:xfrm>
          <a:prstGeom prst="rect">
            <a:avLst/>
          </a:prstGeom>
          <a:noFill/>
          <a:ln/>
        </p:spPr>
        <p:txBody>
          <a:bodyPr wrap="none" lIns="0" tIns="0" rIns="0" bIns="0" rtlCol="0" anchor="t"/>
          <a:lstStyle/>
          <a:p>
            <a:pPr algn="l" indent="0" marL="0">
              <a:lnSpc>
                <a:spcPts val="2650"/>
              </a:lnSpc>
              <a:buNone/>
            </a:pPr>
            <a:r>
              <a:rPr lang="en-US" sz="1650" dirty="0">
                <a:solidFill>
                  <a:srgbClr val="DAD8E9"/>
                </a:solidFill>
                <a:latin typeface="Mukta Light" pitchFamily="34" charset="0"/>
                <a:ea typeface="Mukta Light" pitchFamily="34" charset="-122"/>
                <a:cs typeface="Mukta Light" pitchFamily="34" charset="-120"/>
              </a:rPr>
              <a:t>SizedBox(height: 20)</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80417" y="377428"/>
            <a:ext cx="5682139" cy="305038"/>
          </a:xfrm>
          <a:prstGeom prst="rect">
            <a:avLst/>
          </a:prstGeom>
          <a:noFill/>
          <a:ln/>
        </p:spPr>
        <p:txBody>
          <a:bodyPr wrap="none" lIns="0" tIns="0" rIns="0" bIns="0" rtlCol="0" anchor="t"/>
          <a:lstStyle/>
          <a:p>
            <a:pPr algn="l" indent="0" marL="0">
              <a:lnSpc>
                <a:spcPts val="2400"/>
              </a:lnSpc>
              <a:buNone/>
            </a:pPr>
            <a:r>
              <a:rPr lang="en-US" sz="1900" dirty="0">
                <a:solidFill>
                  <a:srgbClr val="C6BFEE"/>
                </a:solidFill>
                <a:latin typeface="Prompt Medium" pitchFamily="34" charset="0"/>
                <a:ea typeface="Prompt Medium" pitchFamily="34" charset="-122"/>
                <a:cs typeface="Prompt Medium" pitchFamily="34" charset="-120"/>
              </a:rPr>
              <a:t>Dynamic Layouts: SingleChildScrollView &amp; Stack</a:t>
            </a:r>
            <a:endParaRPr lang="en-US" sz="1900" dirty="0"/>
          </a:p>
        </p:txBody>
      </p:sp>
      <p:sp>
        <p:nvSpPr>
          <p:cNvPr id="3" name="Text 1"/>
          <p:cNvSpPr/>
          <p:nvPr/>
        </p:nvSpPr>
        <p:spPr>
          <a:xfrm>
            <a:off x="480417" y="1025485"/>
            <a:ext cx="4368879" cy="228719"/>
          </a:xfrm>
          <a:prstGeom prst="rect">
            <a:avLst/>
          </a:prstGeom>
          <a:noFill/>
          <a:ln/>
        </p:spPr>
        <p:txBody>
          <a:bodyPr wrap="none" lIns="0" tIns="0" rIns="0" bIns="0" rtlCol="0" anchor="t"/>
          <a:lstStyle/>
          <a:p>
            <a:pPr algn="l" indent="0" marL="0">
              <a:lnSpc>
                <a:spcPts val="1800"/>
              </a:lnSpc>
              <a:buNone/>
            </a:pPr>
            <a:r>
              <a:rPr lang="en-US" sz="1400" dirty="0">
                <a:solidFill>
                  <a:srgbClr val="C6BFEE"/>
                </a:solidFill>
                <a:latin typeface="Prompt Medium" pitchFamily="34" charset="0"/>
                <a:ea typeface="Prompt Medium" pitchFamily="34" charset="-122"/>
                <a:cs typeface="Prompt Medium" pitchFamily="34" charset="-120"/>
              </a:rPr>
              <a:t>SingleChildScrollView: Making Content Scrollable</a:t>
            </a:r>
            <a:endParaRPr lang="en-US" sz="1400" dirty="0"/>
          </a:p>
        </p:txBody>
      </p:sp>
      <p:sp>
        <p:nvSpPr>
          <p:cNvPr id="4" name="Text 2"/>
          <p:cNvSpPr/>
          <p:nvPr/>
        </p:nvSpPr>
        <p:spPr>
          <a:xfrm>
            <a:off x="480417" y="1391364"/>
            <a:ext cx="6667381" cy="439102"/>
          </a:xfrm>
          <a:prstGeom prst="rect">
            <a:avLst/>
          </a:prstGeom>
          <a:noFill/>
          <a:ln/>
        </p:spPr>
        <p:txBody>
          <a:bodyPr wrap="square" lIns="0" tIns="0" rIns="0" bIns="0" rtlCol="0" anchor="t"/>
          <a:lstStyle/>
          <a:p>
            <a:pPr algn="l" indent="0" marL="0">
              <a:lnSpc>
                <a:spcPts val="1700"/>
              </a:lnSpc>
              <a:buNone/>
            </a:pPr>
            <a:r>
              <a:rPr lang="en-US" sz="1050" dirty="0">
                <a:solidFill>
                  <a:srgbClr val="DAD8E9"/>
                </a:solidFill>
                <a:latin typeface="Mukta Light" pitchFamily="34" charset="0"/>
                <a:ea typeface="Mukta Light" pitchFamily="34" charset="-122"/>
                <a:cs typeface="Mukta Light" pitchFamily="34" charset="-120"/>
              </a:rPr>
              <a:t>When content exceeds the screen's bounds, </a:t>
            </a:r>
            <a:pPr algn="l" indent="0" marL="0">
              <a:lnSpc>
                <a:spcPts val="1700"/>
              </a:lnSpc>
              <a:buNone/>
            </a:pPr>
            <a:r>
              <a:rPr lang="en-US" sz="1050" b="1" dirty="0">
                <a:solidFill>
                  <a:srgbClr val="DAD8E9"/>
                </a:solidFill>
                <a:latin typeface="Mukta Light" pitchFamily="34" charset="0"/>
                <a:ea typeface="Mukta Light" pitchFamily="34" charset="-122"/>
                <a:cs typeface="Mukta Light" pitchFamily="34" charset="-120"/>
              </a:rPr>
              <a:t>SingleChildScrollView</a:t>
            </a:r>
            <a:pPr algn="l" indent="0" marL="0">
              <a:lnSpc>
                <a:spcPts val="1700"/>
              </a:lnSpc>
              <a:buNone/>
            </a:pPr>
            <a:r>
              <a:rPr lang="en-US" sz="1050" dirty="0">
                <a:solidFill>
                  <a:srgbClr val="DAD8E9"/>
                </a:solidFill>
                <a:latin typeface="Mukta Light" pitchFamily="34" charset="0"/>
                <a:ea typeface="Mukta Light" pitchFamily="34" charset="-122"/>
                <a:cs typeface="Mukta Light" pitchFamily="34" charset="-120"/>
              </a:rPr>
              <a:t> comes to the rescue. It allows its single child to scroll, preventing overflow errors and ensuring all content is accessible, whether vertically or horizontally.</a:t>
            </a:r>
            <a:endParaRPr lang="en-US" sz="1050" dirty="0"/>
          </a:p>
        </p:txBody>
      </p:sp>
      <p:pic>
        <p:nvPicPr>
          <p:cNvPr id="5" name="Image 0" descr="preencoded.png">    </p:cNvPr>
          <p:cNvPicPr>
            <a:picLocks noChangeAspect="1"/>
          </p:cNvPicPr>
          <p:nvPr/>
        </p:nvPicPr>
        <p:blipFill>
          <a:blip r:embed="rId1"/>
          <a:stretch>
            <a:fillRect/>
          </a:stretch>
        </p:blipFill>
        <p:spPr>
          <a:xfrm>
            <a:off x="480417" y="1984891"/>
            <a:ext cx="6667381" cy="6667381"/>
          </a:xfrm>
          <a:prstGeom prst="rect">
            <a:avLst/>
          </a:prstGeom>
        </p:spPr>
      </p:pic>
      <p:sp>
        <p:nvSpPr>
          <p:cNvPr id="6" name="Text 3"/>
          <p:cNvSpPr/>
          <p:nvPr/>
        </p:nvSpPr>
        <p:spPr>
          <a:xfrm>
            <a:off x="480417" y="8806696"/>
            <a:ext cx="6667381" cy="234791"/>
          </a:xfrm>
          <a:prstGeom prst="rect">
            <a:avLst/>
          </a:prstGeom>
          <a:noFill/>
          <a:ln/>
        </p:spPr>
        <p:txBody>
          <a:bodyPr wrap="none" lIns="0" tIns="0" rIns="0" bIns="0" rtlCol="0" anchor="t"/>
          <a:lstStyle/>
          <a:p>
            <a:pPr algn="l" indent="0" marL="0">
              <a:lnSpc>
                <a:spcPts val="1700"/>
              </a:lnSpc>
              <a:buNone/>
            </a:pPr>
            <a:r>
              <a:rPr lang="en-US" sz="1050" dirty="0">
                <a:solidFill>
                  <a:srgbClr val="DAD8E9"/>
                </a:solidFill>
                <a:highlight>
                  <a:srgbClr val="181930"/>
                </a:highlight>
                <a:latin typeface="Consolas" pitchFamily="34" charset="0"/>
                <a:ea typeface="Consolas" pitchFamily="34" charset="-122"/>
                <a:cs typeface="Consolas" pitchFamily="34" charset="-120"/>
              </a:rPr>
              <a:t>SingleChildScrollView(child: Column(...))</a:t>
            </a:r>
            <a:endParaRPr lang="en-US" sz="1050" dirty="0"/>
          </a:p>
        </p:txBody>
      </p:sp>
      <p:sp>
        <p:nvSpPr>
          <p:cNvPr id="7" name="Text 4"/>
          <p:cNvSpPr/>
          <p:nvPr/>
        </p:nvSpPr>
        <p:spPr>
          <a:xfrm>
            <a:off x="7490222" y="1025485"/>
            <a:ext cx="2149435" cy="228719"/>
          </a:xfrm>
          <a:prstGeom prst="rect">
            <a:avLst/>
          </a:prstGeom>
          <a:noFill/>
          <a:ln/>
        </p:spPr>
        <p:txBody>
          <a:bodyPr wrap="none" lIns="0" tIns="0" rIns="0" bIns="0" rtlCol="0" anchor="t"/>
          <a:lstStyle/>
          <a:p>
            <a:pPr algn="l" indent="0" marL="0">
              <a:lnSpc>
                <a:spcPts val="1800"/>
              </a:lnSpc>
              <a:buNone/>
            </a:pPr>
            <a:r>
              <a:rPr lang="en-US" sz="1400" dirty="0">
                <a:solidFill>
                  <a:srgbClr val="C6BFEE"/>
                </a:solidFill>
                <a:latin typeface="Prompt Medium" pitchFamily="34" charset="0"/>
                <a:ea typeface="Prompt Medium" pitchFamily="34" charset="-122"/>
                <a:cs typeface="Prompt Medium" pitchFamily="34" charset="-120"/>
              </a:rPr>
              <a:t>Stack: Layering Widgets</a:t>
            </a:r>
            <a:endParaRPr lang="en-US" sz="1400" dirty="0"/>
          </a:p>
        </p:txBody>
      </p:sp>
      <p:sp>
        <p:nvSpPr>
          <p:cNvPr id="8" name="Text 5"/>
          <p:cNvSpPr/>
          <p:nvPr/>
        </p:nvSpPr>
        <p:spPr>
          <a:xfrm>
            <a:off x="7490222" y="1391364"/>
            <a:ext cx="6667381" cy="658654"/>
          </a:xfrm>
          <a:prstGeom prst="rect">
            <a:avLst/>
          </a:prstGeom>
          <a:noFill/>
          <a:ln/>
        </p:spPr>
        <p:txBody>
          <a:bodyPr wrap="square" lIns="0" tIns="0" rIns="0" bIns="0" rtlCol="0" anchor="t"/>
          <a:lstStyle/>
          <a:p>
            <a:pPr algn="l" indent="0" marL="0">
              <a:lnSpc>
                <a:spcPts val="1700"/>
              </a:lnSpc>
              <a:buNone/>
            </a:pPr>
            <a:r>
              <a:rPr lang="en-US" sz="1050" dirty="0">
                <a:solidFill>
                  <a:srgbClr val="DAD8E9"/>
                </a:solidFill>
                <a:latin typeface="Mukta Light" pitchFamily="34" charset="0"/>
                <a:ea typeface="Mukta Light" pitchFamily="34" charset="-122"/>
                <a:cs typeface="Mukta Light" pitchFamily="34" charset="-120"/>
              </a:rPr>
              <a:t>The </a:t>
            </a:r>
            <a:pPr algn="l" indent="0" marL="0">
              <a:lnSpc>
                <a:spcPts val="1700"/>
              </a:lnSpc>
              <a:buNone/>
            </a:pPr>
            <a:r>
              <a:rPr lang="en-US" sz="1050" b="1" dirty="0">
                <a:solidFill>
                  <a:srgbClr val="DAD8E9"/>
                </a:solidFill>
                <a:latin typeface="Mukta Light" pitchFamily="34" charset="0"/>
                <a:ea typeface="Mukta Light" pitchFamily="34" charset="-122"/>
                <a:cs typeface="Mukta Light" pitchFamily="34" charset="-120"/>
              </a:rPr>
              <a:t>Stack</a:t>
            </a:r>
            <a:pPr algn="l" indent="0" marL="0">
              <a:lnSpc>
                <a:spcPts val="1700"/>
              </a:lnSpc>
              <a:buNone/>
            </a:pPr>
            <a:r>
              <a:rPr lang="en-US" sz="1050" dirty="0">
                <a:solidFill>
                  <a:srgbClr val="DAD8E9"/>
                </a:solidFill>
                <a:latin typeface="Mukta Light" pitchFamily="34" charset="0"/>
                <a:ea typeface="Mukta Light" pitchFamily="34" charset="-122"/>
                <a:cs typeface="Mukta Light" pitchFamily="34" charset="-120"/>
              </a:rPr>
              <a:t> widget allows you to overlap multiple widgets, positioning them relative to the edges of the box. This is incredibly useful for creating complex overlays, badges, or custom layout arrangements where elements need to sit on top of each other.</a:t>
            </a:r>
            <a:endParaRPr lang="en-US" sz="1050" dirty="0"/>
          </a:p>
        </p:txBody>
      </p:sp>
      <p:pic>
        <p:nvPicPr>
          <p:cNvPr id="9" name="Image 1" descr="preencoded.png">    </p:cNvPr>
          <p:cNvPicPr>
            <a:picLocks noChangeAspect="1"/>
          </p:cNvPicPr>
          <p:nvPr/>
        </p:nvPicPr>
        <p:blipFill>
          <a:blip r:embed="rId2"/>
          <a:stretch>
            <a:fillRect/>
          </a:stretch>
        </p:blipFill>
        <p:spPr>
          <a:xfrm>
            <a:off x="7490222" y="2204442"/>
            <a:ext cx="6667381" cy="6667381"/>
          </a:xfrm>
          <a:prstGeom prst="rect">
            <a:avLst/>
          </a:prstGeom>
        </p:spPr>
      </p:pic>
      <p:sp>
        <p:nvSpPr>
          <p:cNvPr id="10" name="Text 6"/>
          <p:cNvSpPr/>
          <p:nvPr/>
        </p:nvSpPr>
        <p:spPr>
          <a:xfrm>
            <a:off x="7490222" y="9026247"/>
            <a:ext cx="6667381" cy="219551"/>
          </a:xfrm>
          <a:prstGeom prst="rect">
            <a:avLst/>
          </a:prstGeom>
          <a:noFill/>
          <a:ln/>
        </p:spPr>
        <p:txBody>
          <a:bodyPr wrap="none" lIns="0" tIns="0" rIns="0" bIns="0" rtlCol="0" anchor="t"/>
          <a:lstStyle/>
          <a:p>
            <a:pPr algn="l" indent="0" marL="0">
              <a:lnSpc>
                <a:spcPts val="1700"/>
              </a:lnSpc>
              <a:buNone/>
            </a:pPr>
            <a:r>
              <a:rPr lang="en-US" sz="1050" dirty="0">
                <a:solidFill>
                  <a:srgbClr val="DAD8E9"/>
                </a:solidFill>
                <a:latin typeface="Mukta Light" pitchFamily="34" charset="0"/>
                <a:ea typeface="Mukta Light" pitchFamily="34" charset="-122"/>
                <a:cs typeface="Mukta Light" pitchFamily="34" charset="-120"/>
              </a:rPr>
              <a:t>Stack(children: [Image.asset("bg.png"), Positioned(top: 10, right: 10, child: Text("Badge"))])</a:t>
            </a:r>
            <a:endParaRPr lang="en-US" sz="10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3305" y="630079"/>
            <a:ext cx="6208514" cy="459224"/>
          </a:xfrm>
          <a:prstGeom prst="rect">
            <a:avLst/>
          </a:prstGeom>
          <a:noFill/>
          <a:ln/>
        </p:spPr>
        <p:txBody>
          <a:bodyPr wrap="none" lIns="0" tIns="0" rIns="0" bIns="0" rtlCol="0" anchor="t"/>
          <a:lstStyle/>
          <a:p>
            <a:pPr algn="l" indent="0" marL="0">
              <a:lnSpc>
                <a:spcPts val="3600"/>
              </a:lnSpc>
              <a:buNone/>
            </a:pPr>
            <a:r>
              <a:rPr lang="en-US" sz="2850" dirty="0">
                <a:solidFill>
                  <a:srgbClr val="C6BFEE"/>
                </a:solidFill>
                <a:latin typeface="Prompt Medium" pitchFamily="34" charset="0"/>
                <a:ea typeface="Prompt Medium" pitchFamily="34" charset="-122"/>
                <a:cs typeface="Prompt Medium" pitchFamily="34" charset="-120"/>
              </a:rPr>
              <a:t>Efficient Lists: ListView &amp; GridView</a:t>
            </a:r>
            <a:endParaRPr lang="en-US" sz="2850" dirty="0"/>
          </a:p>
        </p:txBody>
      </p:sp>
      <p:sp>
        <p:nvSpPr>
          <p:cNvPr id="4" name="Text 1"/>
          <p:cNvSpPr/>
          <p:nvPr/>
        </p:nvSpPr>
        <p:spPr>
          <a:xfrm>
            <a:off x="723305" y="1399222"/>
            <a:ext cx="7697391" cy="661273"/>
          </a:xfrm>
          <a:prstGeom prst="rect">
            <a:avLst/>
          </a:prstGeom>
          <a:noFill/>
          <a:ln/>
        </p:spPr>
        <p:txBody>
          <a:bodyPr wrap="square" lIns="0" tIns="0" rIns="0" bIns="0" rtlCol="0" anchor="t"/>
          <a:lstStyle/>
          <a:p>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For displaying collections of items, Flutter provides highly optimized scrollable list and grid widgets, crucial for performance in data-rich applications.</a:t>
            </a:r>
            <a:endParaRPr lang="en-US" sz="1600" dirty="0"/>
          </a:p>
        </p:txBody>
      </p:sp>
      <p:sp>
        <p:nvSpPr>
          <p:cNvPr id="5" name="Shape 2"/>
          <p:cNvSpPr/>
          <p:nvPr/>
        </p:nvSpPr>
        <p:spPr>
          <a:xfrm>
            <a:off x="723305" y="2292906"/>
            <a:ext cx="7697391" cy="5306616"/>
          </a:xfrm>
          <a:prstGeom prst="roundRect">
            <a:avLst>
              <a:gd name="adj" fmla="val 1636"/>
            </a:avLst>
          </a:prstGeom>
          <a:solidFill>
            <a:srgbClr val="542C49"/>
          </a:solidFill>
          <a:ln w="7620">
            <a:solidFill>
              <a:srgbClr val="6D4562"/>
            </a:solidFill>
            <a:prstDash val="solid"/>
          </a:ln>
        </p:spPr>
      </p:sp>
      <p:sp>
        <p:nvSpPr>
          <p:cNvPr id="6" name="Shape 3"/>
          <p:cNvSpPr/>
          <p:nvPr/>
        </p:nvSpPr>
        <p:spPr>
          <a:xfrm>
            <a:off x="730925" y="2300526"/>
            <a:ext cx="7682151" cy="2653308"/>
          </a:xfrm>
          <a:prstGeom prst="roundRect">
            <a:avLst>
              <a:gd name="adj" fmla="val 3272"/>
            </a:avLst>
          </a:prstGeom>
          <a:solidFill>
            <a:srgbClr val="542C49"/>
          </a:solidFill>
          <a:ln/>
        </p:spPr>
      </p:sp>
      <p:sp>
        <p:nvSpPr>
          <p:cNvPr id="7" name="Text 4"/>
          <p:cNvSpPr/>
          <p:nvPr/>
        </p:nvSpPr>
        <p:spPr>
          <a:xfrm>
            <a:off x="937498" y="2507099"/>
            <a:ext cx="3931563" cy="344448"/>
          </a:xfrm>
          <a:prstGeom prst="rect">
            <a:avLst/>
          </a:prstGeom>
          <a:noFill/>
          <a:ln/>
        </p:spPr>
        <p:txBody>
          <a:bodyPr wrap="none" lIns="0" tIns="0" rIns="0" bIns="0" rtlCol="0" anchor="t"/>
          <a:lstStyle/>
          <a:p>
            <a:pPr algn="l" indent="0" marL="0">
              <a:lnSpc>
                <a:spcPts val="2700"/>
              </a:lnSpc>
              <a:buNone/>
            </a:pPr>
            <a:r>
              <a:rPr lang="en-US" sz="2150" dirty="0">
                <a:solidFill>
                  <a:srgbClr val="DAD8E9"/>
                </a:solidFill>
                <a:latin typeface="Prompt Medium" pitchFamily="34" charset="0"/>
                <a:ea typeface="Prompt Medium" pitchFamily="34" charset="-122"/>
                <a:cs typeface="Prompt Medium" pitchFamily="34" charset="-120"/>
              </a:rPr>
              <a:t>ListView: Scrollable Item Lists</a:t>
            </a:r>
            <a:endParaRPr lang="en-US" sz="2150" dirty="0"/>
          </a:p>
        </p:txBody>
      </p:sp>
      <p:sp>
        <p:nvSpPr>
          <p:cNvPr id="8" name="Text 5"/>
          <p:cNvSpPr/>
          <p:nvPr/>
        </p:nvSpPr>
        <p:spPr>
          <a:xfrm>
            <a:off x="937498" y="2975491"/>
            <a:ext cx="7269004" cy="991910"/>
          </a:xfrm>
          <a:prstGeom prst="rect">
            <a:avLst/>
          </a:prstGeom>
          <a:noFill/>
          <a:ln/>
        </p:spPr>
        <p:txBody>
          <a:bodyPr wrap="square" lIns="0" tIns="0" rIns="0" bIns="0" rtlCol="0" anchor="t"/>
          <a:lstStyle/>
          <a:p>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The </a:t>
            </a:r>
            <a:pPr algn="l" indent="0" marL="0">
              <a:lnSpc>
                <a:spcPts val="2600"/>
              </a:lnSpc>
              <a:buNone/>
            </a:pPr>
            <a:r>
              <a:rPr lang="en-US" sz="1600" b="1" dirty="0">
                <a:solidFill>
                  <a:srgbClr val="DAD8E9"/>
                </a:solidFill>
                <a:latin typeface="Mukta Light" pitchFamily="34" charset="0"/>
                <a:ea typeface="Mukta Light" pitchFamily="34" charset="-122"/>
                <a:cs typeface="Mukta Light" pitchFamily="34" charset="-120"/>
              </a:rPr>
              <a:t>ListView</a:t>
            </a:r>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 widget is perfect for displaying a scrollable, linear list of widgets. For lists with many items, use </a:t>
            </a:r>
            <a:pPr algn="l" indent="0" marL="0">
              <a:lnSpc>
                <a:spcPts val="2600"/>
              </a:lnSpc>
              <a:buNone/>
            </a:pPr>
            <a:r>
              <a:rPr lang="en-US" sz="1600" b="1" dirty="0">
                <a:solidFill>
                  <a:srgbClr val="DAD8E9"/>
                </a:solidFill>
                <a:latin typeface="Mukta Light" pitchFamily="34" charset="0"/>
                <a:ea typeface="Mukta Light" pitchFamily="34" charset="-122"/>
                <a:cs typeface="Mukta Light" pitchFamily="34" charset="-120"/>
              </a:rPr>
              <a:t>ListView.builder</a:t>
            </a:r>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 for performance gains, as it only builds items that are currently visible on screen.</a:t>
            </a:r>
            <a:endParaRPr lang="en-US" sz="1600" dirty="0"/>
          </a:p>
        </p:txBody>
      </p:sp>
      <p:sp>
        <p:nvSpPr>
          <p:cNvPr id="9" name="Text 6"/>
          <p:cNvSpPr/>
          <p:nvPr/>
        </p:nvSpPr>
        <p:spPr>
          <a:xfrm>
            <a:off x="937498" y="4091345"/>
            <a:ext cx="7269004" cy="345877"/>
          </a:xfrm>
          <a:prstGeom prst="rect">
            <a:avLst/>
          </a:prstGeom>
          <a:noFill/>
          <a:ln/>
        </p:spPr>
        <p:txBody>
          <a:bodyPr wrap="none" lIns="0" tIns="0" rIns="0" bIns="0" rtlCol="0" anchor="t"/>
          <a:lstStyle/>
          <a:p>
            <a:pPr algn="l" indent="0" marL="0">
              <a:lnSpc>
                <a:spcPts val="2600"/>
              </a:lnSpc>
              <a:buNone/>
            </a:pPr>
            <a:r>
              <a:rPr lang="en-US" sz="1600" dirty="0">
                <a:solidFill>
                  <a:srgbClr val="DAD8E9"/>
                </a:solidFill>
                <a:highlight>
                  <a:srgbClr val="181930"/>
                </a:highlight>
                <a:latin typeface="Consolas" pitchFamily="34" charset="0"/>
                <a:ea typeface="Consolas" pitchFamily="34" charset="-122"/>
                <a:cs typeface="Consolas" pitchFamily="34" charset="-120"/>
              </a:rPr>
              <a:t>ListView.builder(itemBuilder: (context, index) { ... })</a:t>
            </a:r>
            <a:endParaRPr lang="en-US" sz="1600" dirty="0"/>
          </a:p>
        </p:txBody>
      </p:sp>
      <p:sp>
        <p:nvSpPr>
          <p:cNvPr id="10" name="Shape 7"/>
          <p:cNvSpPr/>
          <p:nvPr/>
        </p:nvSpPr>
        <p:spPr>
          <a:xfrm>
            <a:off x="730925" y="4953833"/>
            <a:ext cx="7682151" cy="2638068"/>
          </a:xfrm>
          <a:prstGeom prst="rect">
            <a:avLst/>
          </a:prstGeom>
          <a:solidFill>
            <a:srgbClr val="542C49"/>
          </a:solidFill>
          <a:ln/>
        </p:spPr>
      </p:sp>
      <p:sp>
        <p:nvSpPr>
          <p:cNvPr id="11" name="Shape 8"/>
          <p:cNvSpPr/>
          <p:nvPr/>
        </p:nvSpPr>
        <p:spPr>
          <a:xfrm>
            <a:off x="730925" y="4953833"/>
            <a:ext cx="7682151" cy="22860"/>
          </a:xfrm>
          <a:prstGeom prst="roundRect">
            <a:avLst>
              <a:gd name="adj" fmla="val 379746"/>
            </a:avLst>
          </a:prstGeom>
          <a:solidFill>
            <a:srgbClr val="6D4562"/>
          </a:solidFill>
          <a:ln/>
        </p:spPr>
      </p:sp>
      <p:sp>
        <p:nvSpPr>
          <p:cNvPr id="12" name="Shape 9"/>
          <p:cNvSpPr/>
          <p:nvPr/>
        </p:nvSpPr>
        <p:spPr>
          <a:xfrm>
            <a:off x="4313634" y="4706957"/>
            <a:ext cx="516612" cy="516612"/>
          </a:xfrm>
          <a:prstGeom prst="roundRect">
            <a:avLst>
              <a:gd name="adj" fmla="val 16804"/>
            </a:avLst>
          </a:prstGeom>
          <a:solidFill>
            <a:srgbClr val="0B0C23">
              <a:alpha val="95000"/>
            </a:srgbClr>
          </a:solidFill>
          <a:ln w="22860">
            <a:solidFill>
              <a:srgbClr val="6D4562"/>
            </a:solidFill>
            <a:prstDash val="solid"/>
          </a:ln>
        </p:spPr>
      </p:sp>
      <p:pic>
        <p:nvPicPr>
          <p:cNvPr id="13"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42817" y="4836021"/>
            <a:ext cx="258247" cy="258247"/>
          </a:xfrm>
          <a:prstGeom prst="rect">
            <a:avLst/>
          </a:prstGeom>
        </p:spPr>
      </p:pic>
      <p:sp>
        <p:nvSpPr>
          <p:cNvPr id="14" name="Text 10"/>
          <p:cNvSpPr/>
          <p:nvPr/>
        </p:nvSpPr>
        <p:spPr>
          <a:xfrm>
            <a:off x="937498" y="5470446"/>
            <a:ext cx="3731062" cy="344448"/>
          </a:xfrm>
          <a:prstGeom prst="rect">
            <a:avLst/>
          </a:prstGeom>
          <a:noFill/>
          <a:ln/>
        </p:spPr>
        <p:txBody>
          <a:bodyPr wrap="none" lIns="0" tIns="0" rIns="0" bIns="0" rtlCol="0" anchor="t"/>
          <a:lstStyle/>
          <a:p>
            <a:pPr algn="l" indent="0" marL="0">
              <a:lnSpc>
                <a:spcPts val="2700"/>
              </a:lnSpc>
              <a:buNone/>
            </a:pPr>
            <a:r>
              <a:rPr lang="en-US" sz="2150" dirty="0">
                <a:solidFill>
                  <a:srgbClr val="DAD8E9"/>
                </a:solidFill>
                <a:latin typeface="Prompt Medium" pitchFamily="34" charset="0"/>
                <a:ea typeface="Prompt Medium" pitchFamily="34" charset="-122"/>
                <a:cs typeface="Prompt Medium" pitchFamily="34" charset="-120"/>
              </a:rPr>
              <a:t>GridView: Organize in Grids</a:t>
            </a:r>
            <a:endParaRPr lang="en-US" sz="2150" dirty="0"/>
          </a:p>
        </p:txBody>
      </p:sp>
      <p:sp>
        <p:nvSpPr>
          <p:cNvPr id="15" name="Text 11"/>
          <p:cNvSpPr/>
          <p:nvPr/>
        </p:nvSpPr>
        <p:spPr>
          <a:xfrm>
            <a:off x="937498" y="5938838"/>
            <a:ext cx="7269004" cy="991910"/>
          </a:xfrm>
          <a:prstGeom prst="rect">
            <a:avLst/>
          </a:prstGeom>
          <a:noFill/>
          <a:ln/>
        </p:spPr>
        <p:txBody>
          <a:bodyPr wrap="square" lIns="0" tIns="0" rIns="0" bIns="0" rtlCol="0" anchor="t"/>
          <a:lstStyle/>
          <a:p>
            <a:pPr algn="l" indent="0" marL="0">
              <a:lnSpc>
                <a:spcPts val="2600"/>
              </a:lnSpc>
              <a:buNone/>
            </a:pPr>
            <a:r>
              <a:rPr lang="en-US" sz="1600" b="1" dirty="0">
                <a:solidFill>
                  <a:srgbClr val="DAD8E9"/>
                </a:solidFill>
                <a:latin typeface="Mukta Light" pitchFamily="34" charset="0"/>
                <a:ea typeface="Mukta Light" pitchFamily="34" charset="-122"/>
                <a:cs typeface="Mukta Light" pitchFamily="34" charset="-120"/>
              </a:rPr>
              <a:t>GridView</a:t>
            </a:r>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 displays widgets in a two-dimensional scrollable array. Use </a:t>
            </a:r>
            <a:pPr algn="l" indent="0" marL="0">
              <a:lnSpc>
                <a:spcPts val="2600"/>
              </a:lnSpc>
              <a:buNone/>
            </a:pPr>
            <a:r>
              <a:rPr lang="en-US" sz="1600" b="1" dirty="0">
                <a:solidFill>
                  <a:srgbClr val="DAD8E9"/>
                </a:solidFill>
                <a:latin typeface="Mukta Light" pitchFamily="34" charset="0"/>
                <a:ea typeface="Mukta Light" pitchFamily="34" charset="-122"/>
                <a:cs typeface="Mukta Light" pitchFamily="34" charset="-120"/>
              </a:rPr>
              <a:t>GridView.count</a:t>
            </a:r>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 for a fixed number of columns or </a:t>
            </a:r>
            <a:pPr algn="l" indent="0" marL="0">
              <a:lnSpc>
                <a:spcPts val="2600"/>
              </a:lnSpc>
              <a:buNone/>
            </a:pPr>
            <a:r>
              <a:rPr lang="en-US" sz="1600" b="1" dirty="0">
                <a:solidFill>
                  <a:srgbClr val="DAD8E9"/>
                </a:solidFill>
                <a:latin typeface="Mukta Light" pitchFamily="34" charset="0"/>
                <a:ea typeface="Mukta Light" pitchFamily="34" charset="-122"/>
                <a:cs typeface="Mukta Light" pitchFamily="34" charset="-120"/>
              </a:rPr>
              <a:t>GridView.builder</a:t>
            </a:r>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 for more dynamic, performant grid creation, especially with large datasets.</a:t>
            </a:r>
            <a:endParaRPr lang="en-US" sz="1600" dirty="0"/>
          </a:p>
        </p:txBody>
      </p:sp>
      <p:sp>
        <p:nvSpPr>
          <p:cNvPr id="16" name="Text 12"/>
          <p:cNvSpPr/>
          <p:nvPr/>
        </p:nvSpPr>
        <p:spPr>
          <a:xfrm>
            <a:off x="937498" y="7054691"/>
            <a:ext cx="7269004" cy="330637"/>
          </a:xfrm>
          <a:prstGeom prst="rect">
            <a:avLst/>
          </a:prstGeom>
          <a:noFill/>
          <a:ln/>
        </p:spPr>
        <p:txBody>
          <a:bodyPr wrap="none" lIns="0" tIns="0" rIns="0" bIns="0" rtlCol="0" anchor="t"/>
          <a:lstStyle/>
          <a:p>
            <a:pPr algn="l" indent="0" marL="0">
              <a:lnSpc>
                <a:spcPts val="2600"/>
              </a:lnSpc>
              <a:buNone/>
            </a:pPr>
            <a:r>
              <a:rPr lang="en-US" sz="1600" dirty="0">
                <a:solidFill>
                  <a:srgbClr val="DAD8E9"/>
                </a:solidFill>
                <a:latin typeface="Mukta Light" pitchFamily="34" charset="0"/>
                <a:ea typeface="Mukta Light" pitchFamily="34" charset="-122"/>
                <a:cs typeface="Mukta Light" pitchFamily="34" charset="-120"/>
              </a:rPr>
              <a:t>GridView.count(crossAxisCount: 2, children: [...])</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80549" y="456128"/>
            <a:ext cx="3743920" cy="368618"/>
          </a:xfrm>
          <a:prstGeom prst="rect">
            <a:avLst/>
          </a:prstGeom>
          <a:noFill/>
          <a:ln/>
        </p:spPr>
        <p:txBody>
          <a:bodyPr wrap="none" lIns="0" tIns="0" rIns="0" bIns="0" rtlCol="0" anchor="t"/>
          <a:lstStyle/>
          <a:p>
            <a:pPr algn="l" indent="0" marL="0">
              <a:lnSpc>
                <a:spcPts val="2900"/>
              </a:lnSpc>
              <a:buNone/>
            </a:pPr>
            <a:r>
              <a:rPr lang="en-US" sz="2300" dirty="0">
                <a:solidFill>
                  <a:srgbClr val="C6BFEE"/>
                </a:solidFill>
                <a:latin typeface="Prompt Medium" pitchFamily="34" charset="0"/>
                <a:ea typeface="Prompt Medium" pitchFamily="34" charset="-122"/>
                <a:cs typeface="Prompt Medium" pitchFamily="34" charset="-120"/>
              </a:rPr>
              <a:t>User Interaction: TextField</a:t>
            </a:r>
            <a:endParaRPr lang="en-US" sz="2300" dirty="0"/>
          </a:p>
        </p:txBody>
      </p:sp>
      <p:sp>
        <p:nvSpPr>
          <p:cNvPr id="3" name="Text 1"/>
          <p:cNvSpPr/>
          <p:nvPr/>
        </p:nvSpPr>
        <p:spPr>
          <a:xfrm>
            <a:off x="580549" y="1156454"/>
            <a:ext cx="13469302" cy="530543"/>
          </a:xfrm>
          <a:prstGeom prst="rect">
            <a:avLst/>
          </a:prstGeom>
          <a:noFill/>
          <a:ln/>
        </p:spPr>
        <p:txBody>
          <a:bodyPr wrap="square" lIns="0" tIns="0" rIns="0" bIns="0" rtlCol="0" anchor="t"/>
          <a:lstStyle/>
          <a:p>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The </a:t>
            </a:r>
            <a:pPr algn="l" indent="0" marL="0">
              <a:lnSpc>
                <a:spcPts val="2050"/>
              </a:lnSpc>
              <a:buNone/>
            </a:pPr>
            <a:r>
              <a:rPr lang="en-US" sz="1300" b="1" dirty="0">
                <a:solidFill>
                  <a:srgbClr val="DAD8E9"/>
                </a:solidFill>
                <a:latin typeface="Mukta Light" pitchFamily="34" charset="0"/>
                <a:ea typeface="Mukta Light" pitchFamily="34" charset="-122"/>
                <a:cs typeface="Mukta Light" pitchFamily="34" charset="-120"/>
              </a:rPr>
              <a:t>TextField</a:t>
            </a:r>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 widget is Flutter's primary input component, allowing users to type text, numbers, and other data into your application. It's highly customizable and crucial for forms and interactive elements.</a:t>
            </a:r>
            <a:endParaRPr lang="en-US" sz="1300" dirty="0"/>
          </a:p>
        </p:txBody>
      </p:sp>
      <p:sp>
        <p:nvSpPr>
          <p:cNvPr id="4" name="Text 2"/>
          <p:cNvSpPr/>
          <p:nvPr/>
        </p:nvSpPr>
        <p:spPr>
          <a:xfrm>
            <a:off x="580549" y="2022872"/>
            <a:ext cx="6532364" cy="265271"/>
          </a:xfrm>
          <a:prstGeom prst="rect">
            <a:avLst/>
          </a:prstGeom>
          <a:noFill/>
          <a:ln/>
        </p:spPr>
        <p:txBody>
          <a:bodyPr wrap="none" lIns="0" tIns="0" rIns="0" bIns="0" rtlCol="0" anchor="t"/>
          <a:lstStyle/>
          <a:p>
            <a:pPr algn="l" marL="342900" indent="-342900">
              <a:lnSpc>
                <a:spcPts val="2050"/>
              </a:lnSpc>
              <a:buSzPct val="100000"/>
              <a:buChar char="•"/>
            </a:pPr>
            <a:r>
              <a:rPr lang="en-US" sz="1300" b="1" dirty="0">
                <a:solidFill>
                  <a:srgbClr val="DAD8E9"/>
                </a:solidFill>
                <a:latin typeface="Mukta Light" pitchFamily="34" charset="0"/>
                <a:ea typeface="Mukta Light" pitchFamily="34" charset="-122"/>
                <a:cs typeface="Mukta Light" pitchFamily="34" charset="-120"/>
              </a:rPr>
              <a:t>Controllers:</a:t>
            </a:r>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 Manage the text content programmatically.</a:t>
            </a:r>
            <a:endParaRPr lang="en-US" sz="1300" dirty="0"/>
          </a:p>
        </p:txBody>
      </p:sp>
      <p:sp>
        <p:nvSpPr>
          <p:cNvPr id="5" name="Text 3"/>
          <p:cNvSpPr/>
          <p:nvPr/>
        </p:nvSpPr>
        <p:spPr>
          <a:xfrm>
            <a:off x="580549" y="2346127"/>
            <a:ext cx="6532364" cy="265271"/>
          </a:xfrm>
          <a:prstGeom prst="rect">
            <a:avLst/>
          </a:prstGeom>
          <a:noFill/>
          <a:ln/>
        </p:spPr>
        <p:txBody>
          <a:bodyPr wrap="none" lIns="0" tIns="0" rIns="0" bIns="0" rtlCol="0" anchor="t"/>
          <a:lstStyle/>
          <a:p>
            <a:pPr algn="l" marL="342900" indent="-342900">
              <a:lnSpc>
                <a:spcPts val="2050"/>
              </a:lnSpc>
              <a:buSzPct val="100000"/>
              <a:buChar char="•"/>
            </a:pPr>
            <a:r>
              <a:rPr lang="en-US" sz="1300" b="1" dirty="0">
                <a:solidFill>
                  <a:srgbClr val="DAD8E9"/>
                </a:solidFill>
                <a:latin typeface="Mukta Light" pitchFamily="34" charset="0"/>
                <a:ea typeface="Mukta Light" pitchFamily="34" charset="-122"/>
                <a:cs typeface="Mukta Light" pitchFamily="34" charset="-120"/>
              </a:rPr>
              <a:t>Validation:</a:t>
            </a:r>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 Implement logic to ensure user input meets specific criteria.</a:t>
            </a:r>
            <a:endParaRPr lang="en-US" sz="1300" dirty="0"/>
          </a:p>
        </p:txBody>
      </p:sp>
      <p:sp>
        <p:nvSpPr>
          <p:cNvPr id="6" name="Text 4"/>
          <p:cNvSpPr/>
          <p:nvPr/>
        </p:nvSpPr>
        <p:spPr>
          <a:xfrm>
            <a:off x="580549" y="2669381"/>
            <a:ext cx="6532364" cy="265271"/>
          </a:xfrm>
          <a:prstGeom prst="rect">
            <a:avLst/>
          </a:prstGeom>
          <a:noFill/>
          <a:ln/>
        </p:spPr>
        <p:txBody>
          <a:bodyPr wrap="none" lIns="0" tIns="0" rIns="0" bIns="0" rtlCol="0" anchor="t"/>
          <a:lstStyle/>
          <a:p>
            <a:pPr algn="l" marL="342900" indent="-342900">
              <a:lnSpc>
                <a:spcPts val="2050"/>
              </a:lnSpc>
              <a:buSzPct val="100000"/>
              <a:buChar char="•"/>
            </a:pPr>
            <a:r>
              <a:rPr lang="en-US" sz="1300" b="1" dirty="0">
                <a:solidFill>
                  <a:srgbClr val="DAD8E9"/>
                </a:solidFill>
                <a:latin typeface="Mukta Light" pitchFamily="34" charset="0"/>
                <a:ea typeface="Mukta Light" pitchFamily="34" charset="-122"/>
                <a:cs typeface="Mukta Light" pitchFamily="34" charset="-120"/>
              </a:rPr>
              <a:t>Decoration:</a:t>
            </a:r>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 Customize the visual appearance with labels, hints, borders, and icons.</a:t>
            </a:r>
            <a:endParaRPr lang="en-US" sz="1300" dirty="0"/>
          </a:p>
        </p:txBody>
      </p:sp>
      <p:sp>
        <p:nvSpPr>
          <p:cNvPr id="7" name="Text 5"/>
          <p:cNvSpPr/>
          <p:nvPr/>
        </p:nvSpPr>
        <p:spPr>
          <a:xfrm>
            <a:off x="580549" y="2992636"/>
            <a:ext cx="6532364" cy="530543"/>
          </a:xfrm>
          <a:prstGeom prst="rect">
            <a:avLst/>
          </a:prstGeom>
          <a:noFill/>
          <a:ln/>
        </p:spPr>
        <p:txBody>
          <a:bodyPr wrap="square" lIns="0" tIns="0" rIns="0" bIns="0" rtlCol="0" anchor="t"/>
          <a:lstStyle/>
          <a:p>
            <a:pPr algn="l" marL="342900" indent="-342900">
              <a:lnSpc>
                <a:spcPts val="2050"/>
              </a:lnSpc>
              <a:buSzPct val="100000"/>
              <a:buChar char="•"/>
            </a:pPr>
            <a:r>
              <a:rPr lang="en-US" sz="1300" b="1" dirty="0">
                <a:solidFill>
                  <a:srgbClr val="DAD8E9"/>
                </a:solidFill>
                <a:latin typeface="Mukta Light" pitchFamily="34" charset="0"/>
                <a:ea typeface="Mukta Light" pitchFamily="34" charset="-122"/>
                <a:cs typeface="Mukta Light" pitchFamily="34" charset="-120"/>
              </a:rPr>
              <a:t>Keyboard Types:</a:t>
            </a:r>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 Specify the type of keyboard (e.g., numeric, email) to optimize user experience.</a:t>
            </a:r>
            <a:endParaRPr lang="en-US" sz="1300" dirty="0"/>
          </a:p>
        </p:txBody>
      </p:sp>
      <p:pic>
        <p:nvPicPr>
          <p:cNvPr id="8" name="Image 0" descr="preencoded.png">    </p:cNvPr>
          <p:cNvPicPr>
            <a:picLocks noChangeAspect="1"/>
          </p:cNvPicPr>
          <p:nvPr/>
        </p:nvPicPr>
        <p:blipFill>
          <a:blip r:embed="rId1"/>
          <a:stretch>
            <a:fillRect/>
          </a:stretch>
        </p:blipFill>
        <p:spPr>
          <a:xfrm>
            <a:off x="7525107" y="2060138"/>
            <a:ext cx="6532364" cy="6532364"/>
          </a:xfrm>
          <a:prstGeom prst="rect">
            <a:avLst/>
          </a:prstGeom>
        </p:spPr>
      </p:pic>
      <p:sp>
        <p:nvSpPr>
          <p:cNvPr id="9" name="Text 6"/>
          <p:cNvSpPr/>
          <p:nvPr/>
        </p:nvSpPr>
        <p:spPr>
          <a:xfrm>
            <a:off x="580549" y="8965644"/>
            <a:ext cx="13469302" cy="265271"/>
          </a:xfrm>
          <a:prstGeom prst="rect">
            <a:avLst/>
          </a:prstGeom>
          <a:noFill/>
          <a:ln/>
        </p:spPr>
        <p:txBody>
          <a:bodyPr wrap="none" lIns="0" tIns="0" rIns="0" bIns="0" rtlCol="0" anchor="t"/>
          <a:lstStyle/>
          <a:p>
            <a:pPr algn="l" indent="0" marL="0">
              <a:lnSpc>
                <a:spcPts val="2050"/>
              </a:lnSpc>
              <a:buNone/>
            </a:pPr>
            <a:r>
              <a:rPr lang="en-US" sz="1300" dirty="0">
                <a:solidFill>
                  <a:srgbClr val="DAD8E9"/>
                </a:solidFill>
                <a:latin typeface="Mukta Light" pitchFamily="34" charset="0"/>
                <a:ea typeface="Mukta Light" pitchFamily="34" charset="-122"/>
                <a:cs typeface="Mukta Light" pitchFamily="34" charset="-120"/>
              </a:rPr>
              <a:t>TextField(controller: nameCtrl, decoration: InputDecoration(labelText: "Name", border: OutlineInputBorder()))</a:t>
            </a:r>
            <a:endParaRPr lang="en-US" sz="13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09386"/>
          </a:xfrm>
          <a:prstGeom prst="rect">
            <a:avLst/>
          </a:prstGeom>
        </p:spPr>
      </p:pic>
      <p:sp>
        <p:nvSpPr>
          <p:cNvPr id="3" name="Text 0"/>
          <p:cNvSpPr/>
          <p:nvPr/>
        </p:nvSpPr>
        <p:spPr>
          <a:xfrm>
            <a:off x="758547" y="3364706"/>
            <a:ext cx="9507379" cy="481727"/>
          </a:xfrm>
          <a:prstGeom prst="rect">
            <a:avLst/>
          </a:prstGeom>
          <a:noFill/>
          <a:ln/>
        </p:spPr>
        <p:txBody>
          <a:bodyPr wrap="none" lIns="0" tIns="0" rIns="0" bIns="0" rtlCol="0" anchor="t"/>
          <a:lstStyle/>
          <a:p>
            <a:pPr algn="l" indent="0" marL="0">
              <a:lnSpc>
                <a:spcPts val="3750"/>
              </a:lnSpc>
              <a:buNone/>
            </a:pPr>
            <a:r>
              <a:rPr lang="en-US" sz="3000" dirty="0">
                <a:solidFill>
                  <a:srgbClr val="C6BFEE"/>
                </a:solidFill>
                <a:latin typeface="Prompt Medium" pitchFamily="34" charset="0"/>
                <a:ea typeface="Prompt Medium" pitchFamily="34" charset="-122"/>
                <a:cs typeface="Prompt Medium" pitchFamily="34" charset="-120"/>
              </a:rPr>
              <a:t>Action &amp; Navigation: ElevatedButton &amp; TextButton</a:t>
            </a:r>
            <a:endParaRPr lang="en-US" sz="3000" dirty="0"/>
          </a:p>
        </p:txBody>
      </p:sp>
      <p:sp>
        <p:nvSpPr>
          <p:cNvPr id="4" name="Text 1"/>
          <p:cNvSpPr/>
          <p:nvPr/>
        </p:nvSpPr>
        <p:spPr>
          <a:xfrm>
            <a:off x="758547" y="4171474"/>
            <a:ext cx="13113306" cy="693658"/>
          </a:xfrm>
          <a:prstGeom prst="rect">
            <a:avLst/>
          </a:prstGeom>
          <a:noFill/>
          <a:ln/>
        </p:spPr>
        <p:txBody>
          <a:bodyPr wrap="square" lIns="0" tIns="0" rIns="0" bIns="0" rtlCol="0" anchor="t"/>
          <a:lstStyle/>
          <a:p>
            <a:pPr algn="l" indent="0" marL="0">
              <a:lnSpc>
                <a:spcPts val="2700"/>
              </a:lnSpc>
              <a:buNone/>
            </a:pPr>
            <a:r>
              <a:rPr lang="en-US" sz="1700" dirty="0">
                <a:solidFill>
                  <a:srgbClr val="DAD8E9"/>
                </a:solidFill>
                <a:latin typeface="Mukta Light" pitchFamily="34" charset="0"/>
                <a:ea typeface="Mukta Light" pitchFamily="34" charset="-122"/>
                <a:cs typeface="Mukta Light" pitchFamily="34" charset="-120"/>
              </a:rPr>
              <a:t>Buttons are fundamental for user interaction, allowing them to trigger actions and navigate within your app. Flutter provides distinct styles to suit different design needs.</a:t>
            </a:r>
            <a:endParaRPr lang="en-US" sz="1700" dirty="0"/>
          </a:p>
        </p:txBody>
      </p:sp>
      <p:pic>
        <p:nvPicPr>
          <p:cNvPr id="5"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8547" y="5108972"/>
            <a:ext cx="541853" cy="541853"/>
          </a:xfrm>
          <a:prstGeom prst="rect">
            <a:avLst/>
          </a:prstGeom>
        </p:spPr>
      </p:pic>
      <p:sp>
        <p:nvSpPr>
          <p:cNvPr id="6" name="Text 2"/>
          <p:cNvSpPr/>
          <p:nvPr/>
        </p:nvSpPr>
        <p:spPr>
          <a:xfrm>
            <a:off x="1571268" y="5203746"/>
            <a:ext cx="4912162" cy="361117"/>
          </a:xfrm>
          <a:prstGeom prst="rect">
            <a:avLst/>
          </a:prstGeom>
          <a:noFill/>
          <a:ln/>
        </p:spPr>
        <p:txBody>
          <a:bodyPr wrap="none" lIns="0" tIns="0" rIns="0" bIns="0" rtlCol="0" anchor="t"/>
          <a:lstStyle/>
          <a:p>
            <a:pPr algn="l" indent="0" marL="0">
              <a:lnSpc>
                <a:spcPts val="2800"/>
              </a:lnSpc>
              <a:buNone/>
            </a:pPr>
            <a:r>
              <a:rPr lang="en-US" sz="2250" dirty="0">
                <a:solidFill>
                  <a:srgbClr val="DAD8E9"/>
                </a:solidFill>
                <a:latin typeface="Prompt Medium" pitchFamily="34" charset="0"/>
                <a:ea typeface="Prompt Medium" pitchFamily="34" charset="-122"/>
                <a:cs typeface="Prompt Medium" pitchFamily="34" charset="-120"/>
              </a:rPr>
              <a:t>ElevatedButton: Prominent Actions</a:t>
            </a:r>
            <a:endParaRPr lang="en-US" sz="2250" dirty="0"/>
          </a:p>
        </p:txBody>
      </p:sp>
      <p:sp>
        <p:nvSpPr>
          <p:cNvPr id="7" name="Text 3"/>
          <p:cNvSpPr/>
          <p:nvPr/>
        </p:nvSpPr>
        <p:spPr>
          <a:xfrm>
            <a:off x="1571268" y="5694878"/>
            <a:ext cx="5608439" cy="1387316"/>
          </a:xfrm>
          <a:prstGeom prst="rect">
            <a:avLst/>
          </a:prstGeom>
          <a:noFill/>
          <a:ln/>
        </p:spPr>
        <p:txBody>
          <a:bodyPr wrap="square" lIns="0" tIns="0" rIns="0" bIns="0" rtlCol="0" anchor="t"/>
          <a:lstStyle/>
          <a:p>
            <a:pPr algn="l" indent="0" marL="0">
              <a:lnSpc>
                <a:spcPts val="2700"/>
              </a:lnSpc>
              <a:buNone/>
            </a:pPr>
            <a:r>
              <a:rPr lang="en-US" sz="1700" b="1" dirty="0">
                <a:solidFill>
                  <a:srgbClr val="DAD8E9"/>
                </a:solidFill>
                <a:latin typeface="Mukta Light" pitchFamily="34" charset="0"/>
                <a:ea typeface="Mukta Light" pitchFamily="34" charset="-122"/>
                <a:cs typeface="Mukta Light" pitchFamily="34" charset="-120"/>
              </a:rPr>
              <a:t>ElevatedButton</a:t>
            </a:r>
            <a:pPr algn="l" indent="0" marL="0">
              <a:lnSpc>
                <a:spcPts val="2700"/>
              </a:lnSpc>
              <a:buNone/>
            </a:pPr>
            <a:r>
              <a:rPr lang="en-US" sz="1700" dirty="0">
                <a:solidFill>
                  <a:srgbClr val="DAD8E9"/>
                </a:solidFill>
                <a:latin typeface="Mukta Light" pitchFamily="34" charset="0"/>
                <a:ea typeface="Mukta Light" pitchFamily="34" charset="-122"/>
                <a:cs typeface="Mukta Light" pitchFamily="34" charset="-120"/>
              </a:rPr>
              <a:t> is a Material Design button with a raised appearance, indicating a primary action. It lifts off the surface, providing a visual hierarchy that draws attention to important interactions.</a:t>
            </a:r>
            <a:endParaRPr lang="en-US" sz="1700" dirty="0"/>
          </a:p>
        </p:txBody>
      </p:sp>
      <p:sp>
        <p:nvSpPr>
          <p:cNvPr id="8" name="Text 4"/>
          <p:cNvSpPr/>
          <p:nvPr/>
        </p:nvSpPr>
        <p:spPr>
          <a:xfrm>
            <a:off x="1571268" y="7212211"/>
            <a:ext cx="5608439" cy="362069"/>
          </a:xfrm>
          <a:prstGeom prst="rect">
            <a:avLst/>
          </a:prstGeom>
          <a:noFill/>
          <a:ln/>
        </p:spPr>
        <p:txBody>
          <a:bodyPr wrap="none" lIns="0" tIns="0" rIns="0" bIns="0" rtlCol="0" anchor="t"/>
          <a:lstStyle/>
          <a:p>
            <a:pPr algn="l" indent="0" marL="0">
              <a:lnSpc>
                <a:spcPts val="2700"/>
              </a:lnSpc>
              <a:buNone/>
            </a:pPr>
            <a:r>
              <a:rPr lang="en-US" sz="1700" dirty="0">
                <a:solidFill>
                  <a:srgbClr val="DAD8E9"/>
                </a:solidFill>
                <a:highlight>
                  <a:srgbClr val="181930"/>
                </a:highlight>
                <a:latin typeface="Consolas" pitchFamily="34" charset="0"/>
                <a:ea typeface="Consolas" pitchFamily="34" charset="-122"/>
                <a:cs typeface="Consolas" pitchFamily="34" charset="-120"/>
              </a:rPr>
              <a:t>ElevatedButton(onPressed: (){}, child: Text("Submit"))</a:t>
            </a:r>
            <a:endParaRPr lang="en-US" sz="1700" dirty="0"/>
          </a:p>
        </p:txBody>
      </p:sp>
      <p:pic>
        <p:nvPicPr>
          <p:cNvPr id="9"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50574" y="5108972"/>
            <a:ext cx="541853" cy="541853"/>
          </a:xfrm>
          <a:prstGeom prst="rect">
            <a:avLst/>
          </a:prstGeom>
        </p:spPr>
      </p:pic>
      <p:sp>
        <p:nvSpPr>
          <p:cNvPr id="10" name="Text 5"/>
          <p:cNvSpPr/>
          <p:nvPr/>
        </p:nvSpPr>
        <p:spPr>
          <a:xfrm>
            <a:off x="8263295" y="5203746"/>
            <a:ext cx="4336137" cy="361117"/>
          </a:xfrm>
          <a:prstGeom prst="rect">
            <a:avLst/>
          </a:prstGeom>
          <a:noFill/>
          <a:ln/>
        </p:spPr>
        <p:txBody>
          <a:bodyPr wrap="none" lIns="0" tIns="0" rIns="0" bIns="0" rtlCol="0" anchor="t"/>
          <a:lstStyle/>
          <a:p>
            <a:pPr algn="l" indent="0" marL="0">
              <a:lnSpc>
                <a:spcPts val="2800"/>
              </a:lnSpc>
              <a:buNone/>
            </a:pPr>
            <a:r>
              <a:rPr lang="en-US" sz="2250" dirty="0">
                <a:solidFill>
                  <a:srgbClr val="DAD8E9"/>
                </a:solidFill>
                <a:latin typeface="Prompt Medium" pitchFamily="34" charset="0"/>
                <a:ea typeface="Prompt Medium" pitchFamily="34" charset="-122"/>
                <a:cs typeface="Prompt Medium" pitchFamily="34" charset="-120"/>
              </a:rPr>
              <a:t>TextButton: Subtle Interactions</a:t>
            </a:r>
            <a:endParaRPr lang="en-US" sz="2250" dirty="0"/>
          </a:p>
        </p:txBody>
      </p:sp>
      <p:sp>
        <p:nvSpPr>
          <p:cNvPr id="11" name="Text 6"/>
          <p:cNvSpPr/>
          <p:nvPr/>
        </p:nvSpPr>
        <p:spPr>
          <a:xfrm>
            <a:off x="8263295" y="5694878"/>
            <a:ext cx="5608558" cy="1387316"/>
          </a:xfrm>
          <a:prstGeom prst="rect">
            <a:avLst/>
          </a:prstGeom>
          <a:noFill/>
          <a:ln/>
        </p:spPr>
        <p:txBody>
          <a:bodyPr wrap="square" lIns="0" tIns="0" rIns="0" bIns="0" rtlCol="0" anchor="t"/>
          <a:lstStyle/>
          <a:p>
            <a:pPr algn="l" indent="0" marL="0">
              <a:lnSpc>
                <a:spcPts val="2700"/>
              </a:lnSpc>
              <a:buNone/>
            </a:pPr>
            <a:r>
              <a:rPr lang="en-US" sz="1700" b="1" dirty="0">
                <a:solidFill>
                  <a:srgbClr val="DAD8E9"/>
                </a:solidFill>
                <a:latin typeface="Mukta Light" pitchFamily="34" charset="0"/>
                <a:ea typeface="Mukta Light" pitchFamily="34" charset="-122"/>
                <a:cs typeface="Mukta Light" pitchFamily="34" charset="-120"/>
              </a:rPr>
              <a:t>TextButton</a:t>
            </a:r>
            <a:pPr algn="l" indent="0" marL="0">
              <a:lnSpc>
                <a:spcPts val="2700"/>
              </a:lnSpc>
              <a:buNone/>
            </a:pPr>
            <a:r>
              <a:rPr lang="en-US" sz="1700" dirty="0">
                <a:solidFill>
                  <a:srgbClr val="DAD8E9"/>
                </a:solidFill>
                <a:latin typeface="Mukta Light" pitchFamily="34" charset="0"/>
                <a:ea typeface="Mukta Light" pitchFamily="34" charset="-122"/>
                <a:cs typeface="Mukta Light" pitchFamily="34" charset="-120"/>
              </a:rPr>
              <a:t> (formerly FlatButton) offers a minimalist design without elevation, ideal for less prominent actions, secondary options, or inline text links. It focuses on the text content for clarity.</a:t>
            </a:r>
            <a:endParaRPr lang="en-US" sz="1700" dirty="0"/>
          </a:p>
        </p:txBody>
      </p:sp>
      <p:sp>
        <p:nvSpPr>
          <p:cNvPr id="12" name="Text 7"/>
          <p:cNvSpPr/>
          <p:nvPr/>
        </p:nvSpPr>
        <p:spPr>
          <a:xfrm>
            <a:off x="8263295" y="7212211"/>
            <a:ext cx="5608558" cy="346829"/>
          </a:xfrm>
          <a:prstGeom prst="rect">
            <a:avLst/>
          </a:prstGeom>
          <a:noFill/>
          <a:ln/>
        </p:spPr>
        <p:txBody>
          <a:bodyPr wrap="none" lIns="0" tIns="0" rIns="0" bIns="0" rtlCol="0" anchor="t"/>
          <a:lstStyle/>
          <a:p>
            <a:pPr algn="l" indent="0" marL="0">
              <a:lnSpc>
                <a:spcPts val="2700"/>
              </a:lnSpc>
              <a:buNone/>
            </a:pPr>
            <a:r>
              <a:rPr lang="en-US" sz="1700" dirty="0">
                <a:solidFill>
                  <a:srgbClr val="DAD8E9"/>
                </a:solidFill>
                <a:latin typeface="Mukta Light" pitchFamily="34" charset="0"/>
                <a:ea typeface="Mukta Light" pitchFamily="34" charset="-122"/>
                <a:cs typeface="Mukta Light" pitchFamily="34" charset="-120"/>
              </a:rPr>
              <a:t>TextButton(onPressed: (){}, child: Text("Cancel"))</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2025-12-10T03:21:05Z</dcterms:created>
  <dcterms:modified xsi:type="dcterms:W3CDTF">2025-12-10T03:21:05Z</dcterms:modified>
</cp:coreProperties>
</file>